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s/slide215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presProps.xml" ContentType="application/vnd.openxmlformats-officedocument.presentationml.pres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4"/>
  </p:notesMasterIdLst>
  <p:sldIdLst>
    <p:sldId id="256" r:id="rId2"/>
    <p:sldId id="266" r:id="rId3"/>
    <p:sldId id="268" r:id="rId4"/>
    <p:sldId id="269" r:id="rId5"/>
    <p:sldId id="270" r:id="rId6"/>
    <p:sldId id="394" r:id="rId7"/>
    <p:sldId id="272" r:id="rId8"/>
    <p:sldId id="259" r:id="rId9"/>
    <p:sldId id="399" r:id="rId10"/>
    <p:sldId id="409" r:id="rId11"/>
    <p:sldId id="282" r:id="rId12"/>
    <p:sldId id="403" r:id="rId13"/>
    <p:sldId id="404" r:id="rId14"/>
    <p:sldId id="400" r:id="rId15"/>
    <p:sldId id="401" r:id="rId16"/>
    <p:sldId id="402" r:id="rId17"/>
    <p:sldId id="405" r:id="rId18"/>
    <p:sldId id="406" r:id="rId19"/>
    <p:sldId id="407" r:id="rId20"/>
    <p:sldId id="408" r:id="rId21"/>
    <p:sldId id="410" r:id="rId22"/>
    <p:sldId id="595" r:id="rId23"/>
    <p:sldId id="281" r:id="rId24"/>
    <p:sldId id="411" r:id="rId25"/>
    <p:sldId id="412" r:id="rId26"/>
    <p:sldId id="413" r:id="rId27"/>
    <p:sldId id="414" r:id="rId28"/>
    <p:sldId id="415" r:id="rId29"/>
    <p:sldId id="572" r:id="rId30"/>
    <p:sldId id="573" r:id="rId31"/>
    <p:sldId id="574" r:id="rId32"/>
    <p:sldId id="575" r:id="rId33"/>
    <p:sldId id="284" r:id="rId34"/>
    <p:sldId id="278" r:id="rId35"/>
    <p:sldId id="277" r:id="rId36"/>
    <p:sldId id="274" r:id="rId37"/>
    <p:sldId id="275" r:id="rId38"/>
    <p:sldId id="276" r:id="rId39"/>
    <p:sldId id="453" r:id="rId40"/>
    <p:sldId id="596" r:id="rId41"/>
    <p:sldId id="454" r:id="rId42"/>
    <p:sldId id="455" r:id="rId43"/>
    <p:sldId id="456" r:id="rId44"/>
    <p:sldId id="457" r:id="rId45"/>
    <p:sldId id="458" r:id="rId46"/>
    <p:sldId id="459" r:id="rId47"/>
    <p:sldId id="460" r:id="rId48"/>
    <p:sldId id="461" r:id="rId49"/>
    <p:sldId id="462" r:id="rId50"/>
    <p:sldId id="463" r:id="rId51"/>
    <p:sldId id="464" r:id="rId52"/>
    <p:sldId id="465" r:id="rId53"/>
    <p:sldId id="466" r:id="rId54"/>
    <p:sldId id="467" r:id="rId55"/>
    <p:sldId id="468" r:id="rId56"/>
    <p:sldId id="469" r:id="rId57"/>
    <p:sldId id="470" r:id="rId58"/>
    <p:sldId id="471" r:id="rId59"/>
    <p:sldId id="472" r:id="rId60"/>
    <p:sldId id="473" r:id="rId61"/>
    <p:sldId id="474" r:id="rId62"/>
    <p:sldId id="475" r:id="rId63"/>
    <p:sldId id="476" r:id="rId64"/>
    <p:sldId id="477" r:id="rId65"/>
    <p:sldId id="478" r:id="rId66"/>
    <p:sldId id="479" r:id="rId67"/>
    <p:sldId id="480" r:id="rId68"/>
    <p:sldId id="481" r:id="rId69"/>
    <p:sldId id="482" r:id="rId70"/>
    <p:sldId id="483" r:id="rId71"/>
    <p:sldId id="484" r:id="rId72"/>
    <p:sldId id="485" r:id="rId73"/>
    <p:sldId id="486" r:id="rId74"/>
    <p:sldId id="487" r:id="rId75"/>
    <p:sldId id="488" r:id="rId76"/>
    <p:sldId id="489" r:id="rId77"/>
    <p:sldId id="490" r:id="rId78"/>
    <p:sldId id="491" r:id="rId79"/>
    <p:sldId id="492" r:id="rId80"/>
    <p:sldId id="493" r:id="rId81"/>
    <p:sldId id="494" r:id="rId82"/>
    <p:sldId id="495" r:id="rId83"/>
    <p:sldId id="496" r:id="rId84"/>
    <p:sldId id="497" r:id="rId85"/>
    <p:sldId id="498" r:id="rId86"/>
    <p:sldId id="499" r:id="rId87"/>
    <p:sldId id="500" r:id="rId88"/>
    <p:sldId id="501" r:id="rId89"/>
    <p:sldId id="502" r:id="rId90"/>
    <p:sldId id="503" r:id="rId91"/>
    <p:sldId id="504" r:id="rId92"/>
    <p:sldId id="505" r:id="rId93"/>
    <p:sldId id="506" r:id="rId94"/>
    <p:sldId id="507" r:id="rId95"/>
    <p:sldId id="508" r:id="rId96"/>
    <p:sldId id="509" r:id="rId97"/>
    <p:sldId id="510" r:id="rId98"/>
    <p:sldId id="511" r:id="rId99"/>
    <p:sldId id="512" r:id="rId100"/>
    <p:sldId id="513" r:id="rId101"/>
    <p:sldId id="514" r:id="rId102"/>
    <p:sldId id="515" r:id="rId103"/>
    <p:sldId id="516" r:id="rId104"/>
    <p:sldId id="517" r:id="rId105"/>
    <p:sldId id="518" r:id="rId106"/>
    <p:sldId id="519" r:id="rId107"/>
    <p:sldId id="520" r:id="rId108"/>
    <p:sldId id="521" r:id="rId109"/>
    <p:sldId id="522" r:id="rId110"/>
    <p:sldId id="523" r:id="rId111"/>
    <p:sldId id="524" r:id="rId112"/>
    <p:sldId id="525" r:id="rId113"/>
    <p:sldId id="571" r:id="rId114"/>
    <p:sldId id="545" r:id="rId115"/>
    <p:sldId id="546" r:id="rId116"/>
    <p:sldId id="547" r:id="rId117"/>
    <p:sldId id="548" r:id="rId118"/>
    <p:sldId id="549" r:id="rId119"/>
    <p:sldId id="544" r:id="rId120"/>
    <p:sldId id="526" r:id="rId121"/>
    <p:sldId id="527" r:id="rId122"/>
    <p:sldId id="528" r:id="rId123"/>
    <p:sldId id="529" r:id="rId124"/>
    <p:sldId id="530" r:id="rId125"/>
    <p:sldId id="531" r:id="rId126"/>
    <p:sldId id="532" r:id="rId127"/>
    <p:sldId id="533" r:id="rId128"/>
    <p:sldId id="534" r:id="rId129"/>
    <p:sldId id="535" r:id="rId130"/>
    <p:sldId id="536" r:id="rId131"/>
    <p:sldId id="537" r:id="rId132"/>
    <p:sldId id="538" r:id="rId133"/>
    <p:sldId id="539" r:id="rId134"/>
    <p:sldId id="540" r:id="rId135"/>
    <p:sldId id="541" r:id="rId136"/>
    <p:sldId id="542" r:id="rId137"/>
    <p:sldId id="543" r:id="rId138"/>
    <p:sldId id="590" r:id="rId139"/>
    <p:sldId id="569" r:id="rId140"/>
    <p:sldId id="570" r:id="rId141"/>
    <p:sldId id="580" r:id="rId142"/>
    <p:sldId id="581" r:id="rId143"/>
    <p:sldId id="582" r:id="rId144"/>
    <p:sldId id="583" r:id="rId145"/>
    <p:sldId id="584" r:id="rId146"/>
    <p:sldId id="585" r:id="rId147"/>
    <p:sldId id="586" r:id="rId148"/>
    <p:sldId id="587" r:id="rId149"/>
    <p:sldId id="588" r:id="rId150"/>
    <p:sldId id="589" r:id="rId151"/>
    <p:sldId id="591" r:id="rId152"/>
    <p:sldId id="592" r:id="rId153"/>
    <p:sldId id="593" r:id="rId154"/>
    <p:sldId id="594" r:id="rId155"/>
    <p:sldId id="558" r:id="rId156"/>
    <p:sldId id="551" r:id="rId157"/>
    <p:sldId id="550" r:id="rId158"/>
    <p:sldId id="552" r:id="rId159"/>
    <p:sldId id="556" r:id="rId160"/>
    <p:sldId id="557" r:id="rId161"/>
    <p:sldId id="559" r:id="rId162"/>
    <p:sldId id="560" r:id="rId163"/>
    <p:sldId id="561" r:id="rId164"/>
    <p:sldId id="562" r:id="rId165"/>
    <p:sldId id="563" r:id="rId166"/>
    <p:sldId id="564" r:id="rId167"/>
    <p:sldId id="565" r:id="rId168"/>
    <p:sldId id="566" r:id="rId169"/>
    <p:sldId id="576" r:id="rId170"/>
    <p:sldId id="577" r:id="rId171"/>
    <p:sldId id="578" r:id="rId172"/>
    <p:sldId id="567" r:id="rId173"/>
    <p:sldId id="568" r:id="rId174"/>
    <p:sldId id="416" r:id="rId175"/>
    <p:sldId id="597" r:id="rId176"/>
    <p:sldId id="598" r:id="rId177"/>
    <p:sldId id="599" r:id="rId178"/>
    <p:sldId id="600" r:id="rId179"/>
    <p:sldId id="417" r:id="rId180"/>
    <p:sldId id="418" r:id="rId181"/>
    <p:sldId id="419" r:id="rId182"/>
    <p:sldId id="420" r:id="rId183"/>
    <p:sldId id="422" r:id="rId184"/>
    <p:sldId id="423" r:id="rId185"/>
    <p:sldId id="424" r:id="rId186"/>
    <p:sldId id="425" r:id="rId187"/>
    <p:sldId id="426" r:id="rId188"/>
    <p:sldId id="427" r:id="rId189"/>
    <p:sldId id="428" r:id="rId190"/>
    <p:sldId id="429" r:id="rId191"/>
    <p:sldId id="430" r:id="rId192"/>
    <p:sldId id="431" r:id="rId193"/>
    <p:sldId id="432" r:id="rId194"/>
    <p:sldId id="433" r:id="rId195"/>
    <p:sldId id="434" r:id="rId196"/>
    <p:sldId id="435" r:id="rId197"/>
    <p:sldId id="436" r:id="rId198"/>
    <p:sldId id="437" r:id="rId199"/>
    <p:sldId id="438" r:id="rId200"/>
    <p:sldId id="439" r:id="rId201"/>
    <p:sldId id="440" r:id="rId202"/>
    <p:sldId id="441" r:id="rId203"/>
    <p:sldId id="442" r:id="rId204"/>
    <p:sldId id="443" r:id="rId205"/>
    <p:sldId id="444" r:id="rId206"/>
    <p:sldId id="445" r:id="rId207"/>
    <p:sldId id="446" r:id="rId208"/>
    <p:sldId id="451" r:id="rId209"/>
    <p:sldId id="452" r:id="rId210"/>
    <p:sldId id="390" r:id="rId211"/>
    <p:sldId id="374" r:id="rId212"/>
    <p:sldId id="302" r:id="rId213"/>
    <p:sldId id="301" r:id="rId214"/>
    <p:sldId id="329" r:id="rId215"/>
    <p:sldId id="328" r:id="rId216"/>
    <p:sldId id="262" r:id="rId217"/>
    <p:sldId id="264" r:id="rId218"/>
    <p:sldId id="386" r:id="rId219"/>
    <p:sldId id="387" r:id="rId220"/>
    <p:sldId id="388" r:id="rId221"/>
    <p:sldId id="267" r:id="rId222"/>
    <p:sldId id="397" r:id="rId223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74" autoAdjust="0"/>
    <p:restoredTop sz="90929"/>
  </p:normalViewPr>
  <p:slideViewPr>
    <p:cSldViewPr>
      <p:cViewPr varScale="1">
        <p:scale>
          <a:sx n="65" d="100"/>
          <a:sy n="65" d="100"/>
        </p:scale>
        <p:origin x="-127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80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11" Type="http://schemas.openxmlformats.org/officeDocument/2006/relationships/slide" Target="slides/slide210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theme" Target="theme/theme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224" Type="http://schemas.openxmlformats.org/officeDocument/2006/relationships/notesMaster" Target="notesMasters/notesMaster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288A1-E1C5-43ED-9D77-3AA1B8857896}" type="datetimeFigureOut">
              <a:rPr lang="zh-TW" altLang="en-US" smtClean="0"/>
              <a:pPr/>
              <a:t>2015/8/31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5AF37-73FE-46A5-9C99-398BD490F6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5AF37-73FE-46A5-9C99-398BD490F632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 anchorCtr="0"/>
          <a:lstStyle>
            <a:lvl1pPr>
              <a:defRPr/>
            </a:lvl1pPr>
          </a:lstStyle>
          <a:p>
            <a:fld id="{FA1C8F7C-3DDD-4ED8-931F-01F37C935B52}" type="slidenum">
              <a:rPr lang="en-US" altLang="zh-TW"/>
              <a:pPr/>
              <a:t>‹#›</a:t>
            </a:fld>
            <a:endParaRPr lang="en-US" altLang="zh-TW"/>
          </a:p>
        </p:txBody>
      </p: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15368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</p:spPr>
        </p:pic>
        <p:pic>
          <p:nvPicPr>
            <p:cNvPr id="15369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</p:spPr>
        </p:pic>
      </p:grpSp>
      <p:pic>
        <p:nvPicPr>
          <p:cNvPr id="15370" name="Picture 10" descr="P:\!Themes\Expedition\EXPHORS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05088-2EA4-48F6-B720-E0439FCEDDBE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0026A-8ED3-41C1-A053-02EE88670EE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1062038" y="381000"/>
            <a:ext cx="7777162" cy="54991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8382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34290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C11F37-0177-4B85-90BB-BA7BBEDCBFD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9803C-5AA2-4C3A-A162-322E30E9CF5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52AEB-978B-40EE-9680-52833F08C5C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AAF4-0C43-4909-BAB9-C308DB124CB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900226-8985-42F8-A750-5321454A6241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6AC01-1B49-414E-9435-F965EB18A225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338FDC-E691-4049-9B8A-7353CA4A234D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5B1E3-0E33-4B23-B9E6-C5334617BACC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46995-37A3-4831-9E60-E044FEED3328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My Documents\bits\Expbanna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US" altLang="zh-TW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9FE81230-07FF-44AE-A866-288C9B586E05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4343" name="Picture 7" descr="P:\!Themes\Expedition\EXPHORSA.GI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</p:spPr>
      </p:pic>
      <p:sp>
        <p:nvSpPr>
          <p:cNvPr id="1434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7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8"/>
        </a:buBlip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__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>
                <a:latin typeface="Arial" pitchFamily="34" charset="0"/>
                <a:ea typeface="超研澤中特毛楷" pitchFamily="49" charset="-120"/>
              </a:rPr>
              <a:t>日本休閒農業之發展經驗</a:t>
            </a:r>
            <a:r>
              <a:rPr lang="zh-TW" altLang="en-US" dirty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altLang="zh-TW" sz="2000" dirty="0" smtClean="0"/>
          </a:p>
          <a:p>
            <a:pPr algn="r"/>
            <a:endParaRPr lang="en-US" altLang="zh-TW" sz="2000" dirty="0" smtClean="0"/>
          </a:p>
          <a:p>
            <a:pPr algn="r"/>
            <a:endParaRPr lang="en-US" altLang="zh-TW" sz="2000" dirty="0" smtClean="0"/>
          </a:p>
          <a:p>
            <a:pPr algn="r"/>
            <a:r>
              <a:rPr lang="en-US" altLang="zh-TW" sz="2000" dirty="0" smtClean="0"/>
              <a:t>(</a:t>
            </a:r>
            <a:r>
              <a:rPr lang="zh-TW" altLang="en-US" sz="2000" dirty="0" smtClean="0"/>
              <a:t>浙</a:t>
            </a:r>
            <a:r>
              <a:rPr lang="en-US" altLang="zh-TW" sz="2000" dirty="0" smtClean="0"/>
              <a:t>)</a:t>
            </a:r>
            <a:endParaRPr lang="zh-TW" altLang="zh-TW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1" name="Picture 5" descr="jp 25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aa\桌面\temp\dsc04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aa\桌面\temp\dsc04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aa\桌面\temp\dsc04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aa\桌面\temp\dsc04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aa\桌面\temp\dsc04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aa\桌面\temp\dsc04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aa\桌面\temp\dsc048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aa\桌面\temp\dsc048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C:\Documents and Settings\aa\桌面\temp\dsc04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aa\桌面\temp\dsc019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aa\My Documents\Annie\91年日本體驗民宿\jp 253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aa\桌面\temp\dsc04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aa\桌面\temp\dsc04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草編</a:t>
            </a:r>
            <a:r>
              <a:rPr lang="en-US" altLang="zh-TW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/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籐編體驗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470400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：日本關西地區漁港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4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7,000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5" name="Picture 5" descr="DSCF173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F290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GP037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450"/>
            <a:ext cx="9144000" cy="68976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F292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1450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F293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0"/>
            <a:ext cx="51450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F294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木工體驗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470400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人物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約</a:t>
            </a:r>
            <a:r>
              <a:rPr lang="en-US" altLang="zh-TW" sz="4000" dirty="0" smtClean="0">
                <a:latin typeface="Arial" pitchFamily="34" charset="0"/>
                <a:ea typeface="標楷體" pitchFamily="65" charset="-120"/>
              </a:rPr>
              <a:t>2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小時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日幣</a:t>
            </a:r>
            <a:r>
              <a:rPr lang="en-US" altLang="zh-TW" sz="4000" dirty="0" smtClean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9" name="Picture 9" descr="jp 25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IMGP032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IMGP032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0" name="Picture 2" descr="DSCF296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DSCF296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DSCF297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DSCF297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DSCF297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DSCF297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IMGP028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DSCF296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jp 25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0"/>
            <a:ext cx="5145087" cy="6858000"/>
          </a:xfrm>
          <a:noFill/>
          <a:ln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 descr="jp 21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jp 21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jp 22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jp 22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jp 21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 descr="jp 23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26" name="Picture 2" descr="jp 23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4" name="Picture 4" descr="照片 09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鋸竹</a:t>
            </a:r>
            <a:r>
              <a:rPr lang="en-US" altLang="zh-TW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/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竹炭體驗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1027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IMGP036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5" descr="IMGP045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IMGP046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F102000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0"/>
            <a:ext cx="4592637" cy="6858000"/>
          </a:xfrm>
          <a:noFill/>
          <a:ln/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 descr="Image9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1" name="Picture 5" descr="jp 11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7" name="Picture 5" descr="jp 12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76200"/>
            <a:ext cx="9144000" cy="6858000"/>
          </a:xfrm>
          <a:noFill/>
          <a:ln/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9" name="Picture 5" descr="jp 11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3" name="Picture 5" descr="jp 12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1" name="Picture 5" descr="jp 12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IMGP035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5" name="Picture 5" descr="DCP_718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IMGP045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GP047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3400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5" name="Picture 5" descr="Image6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94513"/>
          </a:xfrm>
          <a:noFill/>
          <a:ln/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Image3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26250"/>
          </a:xfrm>
          <a:noFill/>
          <a:ln/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做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蒟蒻</a:t>
            </a:r>
            <a:r>
              <a:rPr lang="en-US" altLang="zh-TW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/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味噌體驗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DSC0536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DSC0535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DSC0536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DSC0536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 descr="IMGP036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DSC0537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3" name="Picture 5" descr="DSC0423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9" name="Picture 5" descr="DSC0423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3" name="Picture 5" descr="DSC0424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-701675"/>
            <a:ext cx="5851525" cy="7802563"/>
          </a:xfrm>
          <a:noFill/>
          <a:ln/>
        </p:spPr>
      </p:pic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7" name="Picture 5" descr="DSC0424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2" name="Picture 6" descr="DSC0425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  <a:ln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5" name="Picture 5" descr="DSC0428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-701675"/>
            <a:ext cx="5851525" cy="7802563"/>
          </a:xfrm>
          <a:noFill/>
          <a:ln/>
        </p:spPr>
      </p:pic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50" name="Picture 6" descr="DSC0428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6238" y="-701675"/>
            <a:ext cx="5851525" cy="7802563"/>
          </a:xfrm>
          <a:noFill/>
          <a:ln/>
        </p:spPr>
      </p:pic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蕎麥麵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9" name="Picture 5" descr="jp 06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33" name="Picture 5" descr="jp 25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1" name="Picture 5" descr="jp 06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145088" cy="6858000"/>
          </a:xfrm>
          <a:noFill/>
          <a:ln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7" name="Picture 5" descr="jp 07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烤麵包體驗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9" name="Picture 5" descr="jp 15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1" name="Picture 3" descr="jp 16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7" name="Picture 5" descr="jp 17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9" name="Picture 3" descr="jp 17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 descr="IMGP027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7" name="Picture 5" descr="jp 25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 descr="IMGP028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Picture 2" descr="IMGP028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IMGP028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2" descr="IMGP029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IMGP029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IMGP030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IMGP028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4075" y="0"/>
            <a:ext cx="51450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 descr="IMGP028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2" name="Picture 2" descr="IMGP028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IMGP027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3" name="Picture 5" descr="jp 25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 descr="IMGP03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IMGP030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IMGP030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IMGP030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IMGP030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90738" y="0"/>
            <a:ext cx="5145087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IMGP031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IMGP031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IMGP031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IMGP031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8" name="Picture 4" descr="照片 10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aa\My Documents\Annie\照片\BookCov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5" y="0"/>
            <a:ext cx="47529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7" name="Picture 5" descr="jp 25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IMGP031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0" name="Picture 2" descr="IMGP032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145088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 descr="IMGP032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IMGP031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IMGP032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IMGP032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2" descr="IMGP032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IMGP032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3" name="Picture 3" descr="jp 18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71" name="Picture 7" descr="jp 18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種玉米體驗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時間：</a:t>
            </a:r>
            <a:r>
              <a:rPr lang="en-US" altLang="zh-TW" sz="4000" dirty="0" smtClean="0">
                <a:latin typeface="Arial" pitchFamily="34" charset="0"/>
                <a:ea typeface="標楷體" pitchFamily="65" charset="-120"/>
              </a:rPr>
              <a:t>2012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6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月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地點：日本群馬縣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人物：顏建賢教授、葉美秀教授、陳燕銀教授、何岸榮同學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漁業體驗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470400"/>
          </a:xfrm>
        </p:spPr>
        <p:txBody>
          <a:bodyPr/>
          <a:lstStyle/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時間：</a:t>
            </a:r>
            <a:r>
              <a:rPr lang="en-US" altLang="zh-TW" sz="4000" dirty="0" smtClean="0">
                <a:latin typeface="Arial" pitchFamily="34" charset="0"/>
                <a:ea typeface="標楷體" pitchFamily="65" charset="-120"/>
              </a:rPr>
              <a:t>2014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年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地點：日本關西地區漁港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人物：顏建賢教授、葉美秀教授、陳燕銀教授、何岸榮同學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4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7,000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aa\桌面\temp\dsc01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aa\桌面\temp\dsc0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6" descr="C:\Documents and Settings\aa\桌面\temp\dsc01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aa\桌面\temp\dsc00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aa\桌面\temp\dsc00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772400" cy="762000"/>
          </a:xfrm>
        </p:spPr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全國性休閒農業推展策略 </a:t>
            </a:r>
          </a:p>
        </p:txBody>
      </p:sp>
      <p:pic>
        <p:nvPicPr>
          <p:cNvPr id="8196" name="Picture 4" descr="C:\Documents and Settings\aa\桌面\1.jpg"/>
          <p:cNvPicPr>
            <a:picLocks noChangeAspect="1" noChangeArrowheads="1"/>
          </p:cNvPicPr>
          <p:nvPr/>
        </p:nvPicPr>
        <p:blipFill>
          <a:blip r:embed="rId2" cstate="print"/>
          <a:srcRect l="1343" t="10472" r="1505" b="3134"/>
          <a:stretch>
            <a:fillRect/>
          </a:stretch>
        </p:blipFill>
        <p:spPr bwMode="auto">
          <a:xfrm>
            <a:off x="685800" y="914400"/>
            <a:ext cx="84582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農業資源於先進國家之應用（一）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8625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zh-TW" altLang="en-US">
                <a:ea typeface="標楷體" pitchFamily="65" charset="-120"/>
              </a:rPr>
              <a:t>教育</a:t>
            </a:r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教育體驗農場、夏令營、托兒所</a:t>
            </a:r>
            <a:endParaRPr lang="zh-TW" altLang="en-US"/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圖書館、學校、社區</a:t>
            </a:r>
            <a:endParaRPr lang="zh-TW" altLang="en-US"/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學校膳食服務（配合生態教育）</a:t>
            </a:r>
            <a:endParaRPr lang="zh-TW" altLang="en-US"/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以農產品註冊</a:t>
            </a:r>
            <a:endParaRPr lang="zh-TW" altLang="en-US"/>
          </a:p>
          <a:p>
            <a:pPr lvl="1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青少年犯罪防治</a:t>
            </a:r>
          </a:p>
          <a:p>
            <a:pPr algn="just">
              <a:lnSpc>
                <a:spcPct val="90000"/>
              </a:lnSpc>
              <a:spcBef>
                <a:spcPct val="50000"/>
              </a:spcBef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社會福利</a:t>
            </a:r>
          </a:p>
          <a:p>
            <a:pPr lvl="1" algn="just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農業公園</a:t>
            </a:r>
            <a:endParaRPr lang="zh-TW" altLang="en-US"/>
          </a:p>
          <a:p>
            <a:pPr lvl="1">
              <a:lnSpc>
                <a:spcPct val="90000"/>
              </a:lnSpc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日間安養中心、市民農園、養老院</a:t>
            </a:r>
            <a:r>
              <a:rPr lang="zh-TW" altLang="en-US"/>
              <a:t> </a:t>
            </a:r>
            <a:endParaRPr lang="zh-TW" altLang="en-US"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農業資源於先進國家之應用（二） 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862512"/>
          </a:xfrm>
        </p:spPr>
        <p:txBody>
          <a:bodyPr/>
          <a:lstStyle/>
          <a:p>
            <a:r>
              <a:rPr lang="zh-TW" altLang="en-US" sz="2800">
                <a:ea typeface="標楷體" pitchFamily="65" charset="-120"/>
              </a:rPr>
              <a:t>保健局（生病前）</a:t>
            </a:r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日間安養中心、養老院、老人農園、市民農園</a:t>
            </a:r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無人市場、有機園地</a:t>
            </a:r>
            <a:endParaRPr lang="zh-TW" altLang="en-US" sz="2400"/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保健森林</a:t>
            </a:r>
            <a:endParaRPr lang="zh-TW" altLang="en-US" sz="2400"/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保險套防治愛滋</a:t>
            </a:r>
            <a:r>
              <a:rPr lang="zh-TW" altLang="en-US" sz="2400"/>
              <a:t> </a:t>
            </a:r>
          </a:p>
          <a:p>
            <a:r>
              <a:rPr lang="zh-TW" altLang="en-US" sz="2800">
                <a:ea typeface="標楷體" pitchFamily="65" charset="-120"/>
              </a:rPr>
              <a:t>健保局（生病後）</a:t>
            </a:r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復健（車禍、燙傷）</a:t>
            </a:r>
            <a:endParaRPr lang="zh-TW" altLang="en-US" sz="2400"/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鄉間看護</a:t>
            </a:r>
            <a:endParaRPr lang="zh-TW" altLang="en-US" sz="2400"/>
          </a:p>
          <a:p>
            <a:pPr lvl="1" algn="just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療養（憂鬱症、失眠、躁鬱症）</a:t>
            </a:r>
            <a:endParaRPr lang="zh-TW" altLang="en-US" sz="2400"/>
          </a:p>
          <a:p>
            <a:pPr lvl="1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其他：感覺統合失調、視力保養與矯正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農業資源於先進國家之應用（三） 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86251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休閒</a:t>
            </a: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民宿、主題特色餐廳（如好萊塢星球餐廳、小黃瓜餐廳）</a:t>
            </a:r>
            <a:endParaRPr lang="zh-TW" altLang="en-US"/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農場、森林、果樹、菜園，由機關團體或學校認養</a:t>
            </a:r>
            <a:endParaRPr lang="zh-TW" altLang="en-US"/>
          </a:p>
          <a:p>
            <a:pPr lvl="1"/>
            <a:r>
              <a:rPr lang="zh-TW" altLang="en-US">
                <a:latin typeface="標楷體" pitchFamily="65" charset="-120"/>
                <a:ea typeface="標楷體" pitchFamily="65" charset="-120"/>
              </a:rPr>
              <a:t>農遊體驗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0"/>
            <a:ext cx="62293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農業資源於先進國家之應用（四） 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86251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工商服務</a:t>
            </a: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農地、農舍等不動產管理、仲介</a:t>
            </a:r>
            <a:endParaRPr lang="zh-TW" altLang="en-US"/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為企業量身訂做尾牙、企業訓練、體驗、員工菜園</a:t>
            </a:r>
            <a:r>
              <a:rPr lang="en-US" altLang="zh-TW">
                <a:latin typeface="Times New Roman"/>
                <a:ea typeface="標楷體" pitchFamily="65" charset="-120"/>
              </a:rPr>
              <a:t>……</a:t>
            </a:r>
            <a:endParaRPr lang="en-US" altLang="zh-TW"/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殯喪業</a:t>
            </a:r>
            <a:endParaRPr lang="zh-TW" altLang="en-US"/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以農產品為主題的婚禮，如：薰衣草園婚禮、木瓜、芒果婚禮</a:t>
            </a:r>
            <a:r>
              <a:rPr lang="en-US" altLang="zh-TW">
                <a:latin typeface="Times New Roman"/>
                <a:ea typeface="標楷體" pitchFamily="65" charset="-120"/>
              </a:rPr>
              <a:t>……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等</a:t>
            </a:r>
          </a:p>
          <a:p>
            <a:pPr lvl="1" algn="just"/>
            <a:r>
              <a:rPr lang="zh-TW" altLang="en-US">
                <a:latin typeface="標楷體" pitchFamily="65" charset="-120"/>
                <a:ea typeface="標楷體" pitchFamily="65" charset="-120"/>
              </a:rPr>
              <a:t>種馬鈴薯相親</a:t>
            </a:r>
            <a:endParaRPr lang="zh-TW" altLang="en-US"/>
          </a:p>
          <a:p>
            <a:pPr lvl="1"/>
            <a:r>
              <a:rPr lang="zh-TW" altLang="en-US">
                <a:latin typeface="標楷體" pitchFamily="65" charset="-120"/>
                <a:ea typeface="標楷體" pitchFamily="65" charset="-120"/>
              </a:rPr>
              <a:t>倉儲俱樂部</a:t>
            </a:r>
            <a:r>
              <a:rPr lang="en-US" altLang="zh-TW">
                <a:latin typeface="Times New Roman"/>
                <a:ea typeface="標楷體" pitchFamily="65" charset="-120"/>
              </a:rPr>
              <a:t>……</a:t>
            </a:r>
            <a:r>
              <a:rPr lang="en-US" altLang="zh-TW"/>
              <a:t> 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總結 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i="1" dirty="0">
                <a:latin typeface="標楷體" pitchFamily="65" charset="-120"/>
                <a:ea typeface="標楷體" pitchFamily="65" charset="-120"/>
              </a:rPr>
              <a:t>觀光休閒產業是販賣</a:t>
            </a:r>
            <a:r>
              <a:rPr lang="zh-TW" altLang="en-US" b="1" i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氣氛與感覺</a:t>
            </a:r>
            <a:r>
              <a:rPr lang="zh-TW" altLang="en-US" b="1" i="1" dirty="0">
                <a:latin typeface="標楷體" pitchFamily="65" charset="-120"/>
                <a:ea typeface="標楷體" pitchFamily="65" charset="-120"/>
              </a:rPr>
              <a:t>的行業</a:t>
            </a:r>
            <a:endParaRPr lang="zh-TW" altLang="en-US" dirty="0">
              <a:ea typeface="Arial Unicode MS" pitchFamily="34" charset="-120"/>
              <a:cs typeface="Arial Unicode MS" pitchFamily="34" charset="-120"/>
            </a:endParaRPr>
          </a:p>
          <a:p>
            <a:r>
              <a:rPr lang="zh-TW" altLang="en-US" b="1" i="1" dirty="0">
                <a:latin typeface="標楷體" pitchFamily="65" charset="-120"/>
                <a:ea typeface="標楷體" pitchFamily="65" charset="-120"/>
              </a:rPr>
              <a:t>經營人才的發掘與培育是觀光休閒</a:t>
            </a:r>
            <a:br>
              <a:rPr lang="zh-TW" altLang="en-US" b="1" i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b="1" i="1" dirty="0">
                <a:latin typeface="標楷體" pitchFamily="65" charset="-120"/>
                <a:ea typeface="標楷體" pitchFamily="65" charset="-120"/>
              </a:rPr>
              <a:t>產業的基石</a:t>
            </a:r>
            <a:endParaRPr lang="zh-TW" altLang="en-US" dirty="0">
              <a:ea typeface="Arial Unicode MS" pitchFamily="34" charset="-120"/>
              <a:cs typeface="Arial Unicode MS" pitchFamily="34" charset="-120"/>
            </a:endParaRPr>
          </a:p>
          <a:p>
            <a:r>
              <a:rPr lang="zh-TW" altLang="en-US" b="1" i="1" dirty="0">
                <a:latin typeface="標楷體" pitchFamily="65" charset="-120"/>
                <a:ea typeface="標楷體" pitchFamily="65" charset="-120"/>
              </a:rPr>
              <a:t>先有</a:t>
            </a: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和尚</a:t>
            </a:r>
            <a:r>
              <a:rPr lang="zh-TW" altLang="en-US" b="1" i="1" dirty="0">
                <a:latin typeface="標楷體" pitchFamily="65" charset="-120"/>
                <a:ea typeface="標楷體" pitchFamily="65" charset="-120"/>
              </a:rPr>
              <a:t>再蓋</a:t>
            </a: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廟</a:t>
            </a:r>
            <a:r>
              <a:rPr lang="zh-TW" altLang="en-US" b="1" i="1" dirty="0">
                <a:latin typeface="標楷體" pitchFamily="65" charset="-120"/>
                <a:ea typeface="標楷體" pitchFamily="65" charset="-120"/>
              </a:rPr>
              <a:t>，最後才設</a:t>
            </a:r>
            <a:r>
              <a:rPr lang="zh-TW" altLang="en-US" b="1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捐款箱</a:t>
            </a:r>
            <a:r>
              <a:rPr lang="zh-TW" altLang="en-US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！</a:t>
            </a:r>
            <a:endParaRPr lang="en-US" altLang="zh-TW" b="1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i="1" dirty="0" smtClean="0">
                <a:latin typeface="標楷體" pitchFamily="65" charset="-120"/>
                <a:ea typeface="標楷體" pitchFamily="65" charset="-120"/>
              </a:rPr>
              <a:t>一個神經病加上九個</a:t>
            </a:r>
            <a:r>
              <a:rPr lang="zh-TW" altLang="en-US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傻瓜</a:t>
            </a:r>
            <a:r>
              <a:rPr lang="zh-TW" altLang="en-US" b="1" i="1" dirty="0" smtClean="0">
                <a:latin typeface="標楷體" pitchFamily="65" charset="-120"/>
                <a:ea typeface="標楷體" pitchFamily="65" charset="-120"/>
              </a:rPr>
              <a:t>，等於成功的團隊</a:t>
            </a:r>
            <a:r>
              <a:rPr lang="zh-TW" altLang="en-US" b="1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！</a:t>
            </a:r>
            <a:endParaRPr lang="en-US" altLang="zh-TW" b="1" u="sng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b="1" u="sng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ea typeface="Arial Unicode MS" pitchFamily="34" charset="-120"/>
              <a:cs typeface="Arial Unicode MS" pitchFamily="34" charset="-120"/>
            </a:endParaRPr>
          </a:p>
          <a:p>
            <a:endParaRPr lang="en-US" altLang="zh-TW" dirty="0"/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609600"/>
            <a:ext cx="2087563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AutoShape 3"/>
          <p:cNvSpPr>
            <a:spLocks noChangeArrowheads="1"/>
          </p:cNvSpPr>
          <p:nvPr/>
        </p:nvSpPr>
        <p:spPr bwMode="auto">
          <a:xfrm>
            <a:off x="6858000" y="1447800"/>
            <a:ext cx="2057400" cy="1028700"/>
          </a:xfrm>
          <a:prstGeom prst="wedgeRoundRectCallout">
            <a:avLst>
              <a:gd name="adj1" fmla="val -102546"/>
              <a:gd name="adj2" fmla="val -48764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kumimoji="0" lang="zh-TW" altLang="en-US" sz="2200">
                <a:solidFill>
                  <a:srgbClr val="000000"/>
                </a:solidFill>
              </a:rPr>
              <a:t>人才、精神、</a:t>
            </a:r>
          </a:p>
          <a:p>
            <a:pPr eaLnBrk="0" hangingPunct="0">
              <a:spcBef>
                <a:spcPct val="0"/>
              </a:spcBef>
            </a:pPr>
            <a:r>
              <a:rPr kumimoji="0" lang="zh-TW" altLang="en-US" sz="2200">
                <a:solidFill>
                  <a:srgbClr val="000000"/>
                </a:solidFill>
              </a:rPr>
              <a:t>靈魂、文化</a:t>
            </a:r>
            <a:endParaRPr kumimoji="0" lang="zh-TW" altLang="en-US" sz="2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2820" name="AutoShape 4"/>
          <p:cNvSpPr>
            <a:spLocks noChangeArrowheads="1"/>
          </p:cNvSpPr>
          <p:nvPr/>
        </p:nvSpPr>
        <p:spPr bwMode="auto">
          <a:xfrm rot="13299692">
            <a:off x="2590800" y="1295400"/>
            <a:ext cx="593725" cy="1546225"/>
          </a:xfrm>
          <a:prstGeom prst="upArrow">
            <a:avLst>
              <a:gd name="adj1" fmla="val 50000"/>
              <a:gd name="adj2" fmla="val 6510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62822" name="AutoShape 6"/>
          <p:cNvSpPr>
            <a:spLocks noChangeArrowheads="1"/>
          </p:cNvSpPr>
          <p:nvPr/>
        </p:nvSpPr>
        <p:spPr bwMode="auto">
          <a:xfrm>
            <a:off x="762000" y="1905000"/>
            <a:ext cx="1441450" cy="685800"/>
          </a:xfrm>
          <a:prstGeom prst="wedgeRoundRectCallout">
            <a:avLst>
              <a:gd name="adj1" fmla="val -14097"/>
              <a:gd name="adj2" fmla="val 104630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kumimoji="0" lang="zh-TW" altLang="en-US" sz="2200">
                <a:solidFill>
                  <a:srgbClr val="000000"/>
                </a:solidFill>
              </a:rPr>
              <a:t>硬體設備</a:t>
            </a:r>
            <a:endParaRPr kumimoji="0" lang="zh-TW" altLang="en-US" sz="22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62823" name="Picture 7" descr="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0"/>
            <a:ext cx="216058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4" name="AutoShape 8"/>
          <p:cNvSpPr>
            <a:spLocks noChangeArrowheads="1"/>
          </p:cNvSpPr>
          <p:nvPr/>
        </p:nvSpPr>
        <p:spPr bwMode="auto">
          <a:xfrm rot="5400000">
            <a:off x="4019550" y="4514850"/>
            <a:ext cx="571500" cy="1600200"/>
          </a:xfrm>
          <a:prstGeom prst="upArrow">
            <a:avLst>
              <a:gd name="adj1" fmla="val 50000"/>
              <a:gd name="adj2" fmla="val 70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pic>
        <p:nvPicPr>
          <p:cNvPr id="162825" name="Picture 9" descr="CA01MZ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572000"/>
            <a:ext cx="30861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6" name="AutoShape 10"/>
          <p:cNvSpPr>
            <a:spLocks noChangeArrowheads="1"/>
          </p:cNvSpPr>
          <p:nvPr/>
        </p:nvSpPr>
        <p:spPr bwMode="auto">
          <a:xfrm>
            <a:off x="7391400" y="3733800"/>
            <a:ext cx="1404938" cy="830263"/>
          </a:xfrm>
          <a:prstGeom prst="cloudCallout">
            <a:avLst>
              <a:gd name="adj1" fmla="val -62431"/>
              <a:gd name="adj2" fmla="val 70843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0"/>
              </a:spcBef>
            </a:pPr>
            <a:r>
              <a:rPr kumimoji="0" lang="zh-TW" altLang="en-US">
                <a:solidFill>
                  <a:srgbClr val="000000"/>
                </a:solidFill>
              </a:rPr>
              <a:t>＄＄</a:t>
            </a:r>
            <a:endParaRPr kumimoji="0"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2829" name="AutoShape 13"/>
          <p:cNvSpPr>
            <a:spLocks noChangeArrowheads="1"/>
          </p:cNvSpPr>
          <p:nvPr/>
        </p:nvSpPr>
        <p:spPr bwMode="auto">
          <a:xfrm>
            <a:off x="5257800" y="3505200"/>
            <a:ext cx="1371600" cy="1143000"/>
          </a:xfrm>
          <a:prstGeom prst="wedgeRoundRectCallout">
            <a:avLst>
              <a:gd name="adj1" fmla="val 68403"/>
              <a:gd name="adj2" fmla="val 59722"/>
              <a:gd name="adj3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0"/>
              </a:spcBef>
            </a:pPr>
            <a:r>
              <a:rPr kumimoji="0" lang="zh-TW" altLang="en-US" sz="2200">
                <a:solidFill>
                  <a:srgbClr val="000000"/>
                </a:solidFill>
                <a:latin typeface="Arial" pitchFamily="34" charset="0"/>
              </a:rPr>
              <a:t>收入、銷售、利潤</a:t>
            </a:r>
          </a:p>
        </p:txBody>
      </p:sp>
      <p:sp>
        <p:nvSpPr>
          <p:cNvPr id="162830" name="Oval 14"/>
          <p:cNvSpPr>
            <a:spLocks noChangeArrowheads="1"/>
          </p:cNvSpPr>
          <p:nvPr/>
        </p:nvSpPr>
        <p:spPr bwMode="auto">
          <a:xfrm>
            <a:off x="6781800" y="4724400"/>
            <a:ext cx="631825" cy="1444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農家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Image1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 descr="C:\Documents and Settings\aa\My Documents\Annie\照片\BookCov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288" y="0"/>
            <a:ext cx="48625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 descr="Image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0"/>
            <a:ext cx="5184775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1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16_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a\My Documents\Annie\91年日本體驗民宿\jp 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La1\新資料夾\日本休閒農業之旅\910621-42星野民宿路\DSCF2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Documents and Settings\aa\My Documents\My Picture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8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水稻除草施肥</a:t>
            </a:r>
            <a:r>
              <a:rPr lang="zh-TW" altLang="en-US" sz="32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（中間管理）</a:t>
            </a:r>
            <a:r>
              <a:rPr lang="zh-TW" altLang="en-US" sz="48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體驗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時間：</a:t>
            </a:r>
            <a:r>
              <a:rPr lang="en-US" altLang="zh-TW" sz="4000" dirty="0" smtClean="0">
                <a:latin typeface="Arial" pitchFamily="34" charset="0"/>
                <a:ea typeface="標楷體" pitchFamily="65" charset="-120"/>
              </a:rPr>
              <a:t>2014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6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月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12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日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地點：日本關西地區兵庫縣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人物：顏建賢教授、葉美秀教授、陳燕銀教授、何岸榮同學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9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4,000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696200" cy="914400"/>
          </a:xfrm>
        </p:spPr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幸福感詮釋之時代演變</a:t>
            </a:r>
            <a:endParaRPr lang="zh-TW" altLang="en-US" sz="1400">
              <a:solidFill>
                <a:srgbClr val="800000"/>
              </a:solidFill>
              <a:latin typeface="Monotype Corsiva" pitchFamily="66" charset="0"/>
              <a:ea typeface="華康勘亭流" pitchFamily="49" charset="-12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05000"/>
            <a:ext cx="7772400" cy="4648200"/>
          </a:xfrm>
        </p:spPr>
        <p:txBody>
          <a:bodyPr/>
          <a:lstStyle/>
          <a:p>
            <a:pPr marL="457200" indent="-457200"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1960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年代，幸福 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= 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大量生產、拚命賺錢</a:t>
            </a:r>
          </a:p>
          <a:p>
            <a:pPr marL="457200" indent="-457200"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1970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年代，幸福 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= 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大賺後要公平分配</a:t>
            </a:r>
          </a:p>
          <a:p>
            <a:pPr marL="457200" indent="-457200"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1980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年代，幸福 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= 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賺錢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+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生活品質</a:t>
            </a:r>
            <a:r>
              <a:rPr lang="en-US" altLang="zh-TW">
                <a:latin typeface="Arial" pitchFamily="34" charset="0"/>
                <a:ea typeface="標楷體" pitchFamily="65" charset="-120"/>
              </a:rPr>
              <a:t>+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環保</a:t>
            </a:r>
          </a:p>
          <a:p>
            <a:pPr marL="457200" indent="-457200">
              <a:spcBef>
                <a:spcPct val="80000"/>
              </a:spcBef>
            </a:pPr>
            <a:r>
              <a:rPr lang="en-US" altLang="zh-TW">
                <a:latin typeface="Arial" pitchFamily="34" charset="0"/>
                <a:ea typeface="標楷體" pitchFamily="65" charset="-120"/>
              </a:rPr>
              <a:t>1990</a:t>
            </a:r>
            <a:r>
              <a:rPr lang="zh-TW" altLang="en-US">
                <a:latin typeface="Arial" pitchFamily="34" charset="0"/>
                <a:ea typeface="標楷體" pitchFamily="65" charset="-120"/>
              </a:rPr>
              <a:t>年代，反省賺大錢並生產這麼多好東西卻無時間享受，到底幸福是什麼？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467600" y="1371600"/>
            <a:ext cx="1428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zh-TW" sz="1400">
                <a:solidFill>
                  <a:srgbClr val="800000"/>
                </a:solidFill>
                <a:latin typeface="Monotype Corsiva" pitchFamily="66" charset="0"/>
                <a:ea typeface="華康勘亭流" pitchFamily="49" charset="-120"/>
              </a:rPr>
              <a:t>By</a:t>
            </a:r>
            <a:r>
              <a:rPr lang="zh-TW" altLang="en-US" sz="1400">
                <a:solidFill>
                  <a:srgbClr val="800000"/>
                </a:solidFill>
                <a:latin typeface="Monotype Corsiva" pitchFamily="66" charset="0"/>
                <a:ea typeface="華康勘亭流" pitchFamily="49" charset="-120"/>
              </a:rPr>
              <a:t>：顏建賢教授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:\Documents and Settings\aa\桌面\tem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0" y="0"/>
            <a:ext cx="4781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 descr="C:\Documents and Settings\aa\桌面\temp\dsc01185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0193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aa\桌面\temp\dsc01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aa\桌面\temp\dscf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1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aa\桌面\temp\181-8118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aa\桌面\temp\dsc01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aa\桌面\temp\181-8127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26" descr="C:\Documents and Settings\aa\桌面\temp\181-8129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aa\桌面\temp\dsc01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aa\桌面\temp\dsc01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幸福感詮釋之時代演變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75000"/>
              </a:lnSpc>
              <a:spcBef>
                <a:spcPct val="80000"/>
              </a:spcBef>
            </a:pPr>
            <a:r>
              <a:rPr lang="en-US" altLang="zh-TW" dirty="0">
                <a:latin typeface="Arial" pitchFamily="34" charset="0"/>
                <a:ea typeface="標楷體" pitchFamily="65" charset="-120"/>
              </a:rPr>
              <a:t>2000</a:t>
            </a:r>
            <a:r>
              <a:rPr lang="zh-TW" altLang="en-US" dirty="0">
                <a:latin typeface="Arial" pitchFamily="34" charset="0"/>
                <a:ea typeface="標楷體" pitchFamily="65" charset="-120"/>
              </a:rPr>
              <a:t>年，於義大利南部發起能使人幸福的五</a:t>
            </a:r>
            <a:r>
              <a:rPr lang="en-US" altLang="zh-TW" dirty="0">
                <a:latin typeface="Arial" pitchFamily="34" charset="0"/>
                <a:ea typeface="標楷體" pitchFamily="65" charset="-120"/>
              </a:rPr>
              <a:t>S</a:t>
            </a:r>
            <a:r>
              <a:rPr lang="zh-TW" altLang="en-US" dirty="0">
                <a:latin typeface="Arial" pitchFamily="34" charset="0"/>
                <a:ea typeface="標楷體" pitchFamily="65" charset="-120"/>
              </a:rPr>
              <a:t>運動。</a:t>
            </a:r>
          </a:p>
          <a:p>
            <a:pPr>
              <a:lnSpc>
                <a:spcPct val="75000"/>
              </a:lnSpc>
              <a:spcBef>
                <a:spcPct val="30000"/>
              </a:spcBef>
            </a:pPr>
            <a:r>
              <a:rPr lang="en-US" altLang="zh-TW" dirty="0">
                <a:latin typeface="Arial" pitchFamily="34" charset="0"/>
                <a:ea typeface="標楷體" pitchFamily="65" charset="-120"/>
              </a:rPr>
              <a:t>2001</a:t>
            </a:r>
            <a:r>
              <a:rPr lang="zh-TW" altLang="en-US" dirty="0">
                <a:latin typeface="Arial" pitchFamily="34" charset="0"/>
                <a:ea typeface="標楷體" pitchFamily="65" charset="-120"/>
              </a:rPr>
              <a:t>年，全歐響應五</a:t>
            </a:r>
            <a:r>
              <a:rPr lang="en-US" altLang="zh-TW" dirty="0">
                <a:latin typeface="Arial" pitchFamily="34" charset="0"/>
                <a:ea typeface="標楷體" pitchFamily="65" charset="-120"/>
              </a:rPr>
              <a:t>S</a:t>
            </a:r>
            <a:r>
              <a:rPr lang="zh-TW" altLang="en-US" dirty="0">
                <a:latin typeface="Arial" pitchFamily="34" charset="0"/>
                <a:ea typeface="標楷體" pitchFamily="65" charset="-120"/>
              </a:rPr>
              <a:t>運動。</a:t>
            </a:r>
          </a:p>
          <a:p>
            <a:pPr>
              <a:lnSpc>
                <a:spcPct val="75000"/>
              </a:lnSpc>
              <a:spcBef>
                <a:spcPct val="30000"/>
              </a:spcBef>
            </a:pPr>
            <a:r>
              <a:rPr lang="en-US" altLang="zh-TW" dirty="0">
                <a:latin typeface="Arial" pitchFamily="34" charset="0"/>
                <a:ea typeface="標楷體" pitchFamily="65" charset="-120"/>
              </a:rPr>
              <a:t>2002</a:t>
            </a:r>
            <a:r>
              <a:rPr lang="zh-TW" altLang="en-US" dirty="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dirty="0">
                <a:latin typeface="Arial" pitchFamily="34" charset="0"/>
                <a:ea typeface="標楷體" pitchFamily="65" charset="-120"/>
              </a:rPr>
              <a:t>6</a:t>
            </a:r>
            <a:r>
              <a:rPr lang="zh-TW" altLang="en-US" dirty="0">
                <a:latin typeface="Arial" pitchFamily="34" charset="0"/>
                <a:ea typeface="標楷體" pitchFamily="65" charset="-120"/>
              </a:rPr>
              <a:t>月，五</a:t>
            </a:r>
            <a:r>
              <a:rPr lang="en-US" altLang="zh-TW" dirty="0">
                <a:latin typeface="Arial" pitchFamily="34" charset="0"/>
                <a:ea typeface="標楷體" pitchFamily="65" charset="-120"/>
              </a:rPr>
              <a:t>S</a:t>
            </a:r>
            <a:r>
              <a:rPr lang="zh-TW" altLang="en-US" dirty="0">
                <a:latin typeface="Arial" pitchFamily="34" charset="0"/>
                <a:ea typeface="標楷體" pitchFamily="65" charset="-120"/>
              </a:rPr>
              <a:t>運動正式推廣至日本。</a:t>
            </a:r>
          </a:p>
          <a:p>
            <a:pPr lvl="1" algn="just">
              <a:lnSpc>
                <a:spcPct val="70000"/>
              </a:lnSpc>
              <a:spcBef>
                <a:spcPct val="30000"/>
              </a:spcBef>
            </a:pPr>
            <a:r>
              <a:rPr lang="en-US" altLang="zh-TW" sz="3200" dirty="0">
                <a:latin typeface="Arial" pitchFamily="34" charset="0"/>
                <a:ea typeface="標楷體" pitchFamily="65" charset="-120"/>
              </a:rPr>
              <a:t>Slow</a:t>
            </a: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運動對世界的影響：</a:t>
            </a:r>
          </a:p>
          <a:p>
            <a:pPr lvl="1" algn="just">
              <a:lnSpc>
                <a:spcPct val="70000"/>
              </a:lnSpc>
              <a:spcBef>
                <a:spcPct val="30000"/>
              </a:spcBef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德、法國－「拒絕麥當勞進入的小鎮」成為觀光新賣點</a:t>
            </a:r>
          </a:p>
          <a:p>
            <a:pPr lvl="1" algn="just">
              <a:lnSpc>
                <a:spcPct val="70000"/>
              </a:lnSpc>
              <a:spcBef>
                <a:spcPct val="30000"/>
              </a:spcBef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牛棚轉型經營為休閒餐廳</a:t>
            </a:r>
          </a:p>
          <a:p>
            <a:pPr lvl="1">
              <a:lnSpc>
                <a:spcPct val="70000"/>
              </a:lnSpc>
              <a:spcBef>
                <a:spcPct val="30000"/>
              </a:spcBef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日本－「慢遊」街道營造運動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aa\桌面\temp\dsc01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aa\桌面\temp\dscf0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aa\桌面\temp\181-8149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aa\桌面\temp\181-8150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aa\桌面\temp\181-8166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aa\桌面\temp\dsc01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aa\桌面\temp\181-8171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aa\桌面\temp\dsc01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aa\桌面\temp\181-8157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aa\桌面\temp\dsc0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幸福感詮釋之時代演變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3600" dirty="0">
                <a:latin typeface="Arial" pitchFamily="34" charset="0"/>
                <a:cs typeface="Arial" pitchFamily="34" charset="0"/>
              </a:rPr>
              <a:t>2003-2006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年</a:t>
            </a:r>
          </a:p>
          <a:p>
            <a:pPr lvl="1" algn="just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全世界興起了一股慢食、慢活的新潮流</a:t>
            </a:r>
            <a:endParaRPr lang="zh-TW" altLang="en-US" dirty="0">
              <a:ea typeface="Arial Unicode MS" pitchFamily="34" charset="-120"/>
              <a:cs typeface="Arial Unicode MS" pitchFamily="34" charset="-120"/>
            </a:endParaRPr>
          </a:p>
          <a:p>
            <a:pPr lvl="1" algn="just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日本共有</a:t>
            </a:r>
            <a:r>
              <a:rPr lang="en-US" altLang="zh-TW" dirty="0">
                <a:latin typeface="Arial" pitchFamily="34" charset="0"/>
                <a:cs typeface="Arial" pitchFamily="34" charset="0"/>
              </a:rPr>
              <a:t>20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多個民間協會和電視節目專門以此為主題在推動。</a:t>
            </a:r>
            <a:endParaRPr lang="zh-TW" altLang="en-US" dirty="0">
              <a:ea typeface="Arial Unicode MS" pitchFamily="34" charset="-120"/>
              <a:cs typeface="Arial Unicode MS" pitchFamily="34" charset="-120"/>
            </a:endParaRPr>
          </a:p>
          <a:p>
            <a:pPr lvl="1" algn="just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台灣也陸續出版了好幾本書和雜誌在響應</a:t>
            </a:r>
            <a:endParaRPr lang="zh-TW" altLang="en-US" dirty="0">
              <a:ea typeface="Arial Unicode MS" pitchFamily="34" charset="-120"/>
              <a:cs typeface="Arial Unicode MS" pitchFamily="34" charset="-120"/>
            </a:endParaRPr>
          </a:p>
          <a:p>
            <a:pPr lvl="1" algn="just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台北出現了許多</a:t>
            </a:r>
            <a:r>
              <a:rPr lang="en-US" altLang="zh-TW" dirty="0">
                <a:latin typeface="Arial" pitchFamily="34" charset="0"/>
                <a:cs typeface="Arial" pitchFamily="34" charset="0"/>
              </a:rPr>
              <a:t>slow food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頂級餐廳和休閒風</a:t>
            </a:r>
            <a:r>
              <a:rPr lang="zh-TW" altLang="en-US" dirty="0">
                <a:ea typeface="Arial Unicode MS" pitchFamily="34" charset="-120"/>
                <a:cs typeface="Arial Unicode MS" pitchFamily="34" charset="-120"/>
              </a:rPr>
              <a:t>  </a:t>
            </a:r>
          </a:p>
          <a:p>
            <a:endParaRPr lang="en-US" altLang="zh-TW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a\桌面\temp\181-8160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aa\桌面\temp\181-8161_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aa\桌面\temp\dsc01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aa\桌面\temp\dsc01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aa\桌面\temp\dscf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Documents and Settings\aa\桌面\temp\dsc01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Documents and Settings\aa\桌面\temp\dsc01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6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割稻體驗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919288"/>
            <a:ext cx="7967662" cy="4633912"/>
          </a:xfrm>
        </p:spPr>
        <p:txBody>
          <a:bodyPr/>
          <a:lstStyle/>
          <a:p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時間：</a:t>
            </a:r>
            <a:r>
              <a:rPr lang="en-US" altLang="zh-TW" sz="3600" dirty="0" smtClean="0">
                <a:latin typeface="Arial" pitchFamily="34" charset="0"/>
                <a:ea typeface="標楷體" pitchFamily="65" charset="-120"/>
              </a:rPr>
              <a:t>2014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年</a:t>
            </a: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9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月</a:t>
            </a: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12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日</a:t>
            </a:r>
          </a:p>
          <a:p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地點：日本關西地區兵庫縣</a:t>
            </a:r>
          </a:p>
          <a:p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人物：東吳大學陳燕銀教授及</a:t>
            </a:r>
          </a:p>
          <a:p>
            <a:pPr>
              <a:buFontTx/>
              <a:buNone/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              學生黃琬婕、高歆瑜等共四人</a:t>
            </a:r>
          </a:p>
          <a:p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9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4,000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aa\桌面\temp\dsc04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aa\桌面\temp\dsc04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112838" y="1801813"/>
          <a:ext cx="7726362" cy="4370387"/>
        </p:xfrm>
        <a:graphic>
          <a:graphicData uri="http://schemas.openxmlformats.org/presentationml/2006/ole">
            <p:oleObj spid="_x0000_s20482" name="文件" r:id="rId3" imgW="7853760" imgH="4444920" progId="Word.Document.8">
              <p:embed/>
            </p:oleObj>
          </a:graphicData>
        </a:graphic>
      </p:graphicFrame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7924800" y="12954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單位</a:t>
            </a:r>
            <a:r>
              <a:rPr lang="en-US" altLang="zh-TW" sz="1600" b="1">
                <a:latin typeface="標楷體" pitchFamily="65" charset="-120"/>
                <a:ea typeface="標楷體" pitchFamily="65" charset="-120"/>
              </a:rPr>
              <a:t>:%</a:t>
            </a:r>
            <a:endParaRPr lang="en-US" altLang="zh-TW" sz="1600" b="1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505200" y="6124575"/>
            <a:ext cx="5486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1600" b="1">
                <a:ea typeface="標楷體" pitchFamily="65" charset="-120"/>
              </a:rPr>
              <a:t>註</a:t>
            </a:r>
            <a:r>
              <a:rPr lang="en-US" altLang="zh-TW" sz="1600" b="1">
                <a:ea typeface="標楷體" pitchFamily="65" charset="-120"/>
              </a:rPr>
              <a:t>:</a:t>
            </a:r>
            <a:r>
              <a:rPr lang="zh-TW" altLang="en-US" sz="1600" b="1">
                <a:ea typeface="標楷體" pitchFamily="65" charset="-120"/>
              </a:rPr>
              <a:t>針對</a:t>
            </a:r>
            <a:r>
              <a:rPr lang="en-US" altLang="zh-TW" sz="1600" b="1">
                <a:ea typeface="標楷體" pitchFamily="65" charset="-120"/>
              </a:rPr>
              <a:t>400</a:t>
            </a:r>
            <a:r>
              <a:rPr lang="zh-TW" altLang="en-US" sz="1600" b="1">
                <a:ea typeface="標楷體" pitchFamily="65" charset="-120"/>
              </a:rPr>
              <a:t>名居住於京都</a:t>
            </a:r>
            <a:r>
              <a:rPr lang="en-US" altLang="zh-TW" sz="1600" b="1">
                <a:ea typeface="標楷體" pitchFamily="65" charset="-120"/>
              </a:rPr>
              <a:t>(</a:t>
            </a:r>
            <a:r>
              <a:rPr lang="zh-TW" altLang="en-US" sz="1600" b="1">
                <a:ea typeface="標楷體" pitchFamily="65" charset="-120"/>
              </a:rPr>
              <a:t>首都圈</a:t>
            </a:r>
            <a:r>
              <a:rPr lang="en-US" altLang="zh-TW" sz="1600" b="1">
                <a:ea typeface="標楷體" pitchFamily="65" charset="-120"/>
              </a:rPr>
              <a:t>)</a:t>
            </a:r>
            <a:r>
              <a:rPr lang="zh-TW" altLang="en-US" sz="1600" b="1">
                <a:ea typeface="標楷體" pitchFamily="65" charset="-120"/>
              </a:rPr>
              <a:t>且非農民者</a:t>
            </a:r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，所做的</a:t>
            </a:r>
            <a:r>
              <a:rPr lang="zh-TW" altLang="en-US" sz="1600" b="1">
                <a:ea typeface="標楷體" pitchFamily="65" charset="-120"/>
              </a:rPr>
              <a:t>調查。</a:t>
            </a:r>
          </a:p>
          <a:p>
            <a:pPr>
              <a:spcBef>
                <a:spcPct val="0"/>
              </a:spcBef>
            </a:pPr>
            <a:r>
              <a:rPr lang="zh-TW" altLang="en-US" sz="1600" b="1">
                <a:ea typeface="標楷體" pitchFamily="65" charset="-120"/>
              </a:rPr>
              <a:t>資料</a:t>
            </a:r>
            <a:r>
              <a:rPr lang="en-US" altLang="zh-TW" sz="1600" b="1">
                <a:ea typeface="標楷體" pitchFamily="65" charset="-120"/>
              </a:rPr>
              <a:t>:</a:t>
            </a:r>
            <a:r>
              <a:rPr lang="zh-TW" altLang="en-US" sz="1600" b="1">
                <a:ea typeface="標楷體" pitchFamily="65" charset="-120"/>
              </a:rPr>
              <a:t>博報堂生活總合研究所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609600"/>
          </a:xfrm>
        </p:spPr>
        <p:txBody>
          <a:bodyPr/>
          <a:lstStyle/>
          <a:p>
            <a:pPr algn="ctr"/>
            <a:r>
              <a:rPr lang="zh-TW" altLang="en-US" sz="32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都市居民對於農業體驗、農村交流的想法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aa\桌面\temp\dsc00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aa\桌面\temp\dsc01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93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aa\桌面\temp\dsc04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aa\桌面\temp\dsc04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26" descr="C:\Documents and Settings\aa\桌面\temp\dsc04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aa\桌面\temp\dsc04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aa\桌面\temp\dsc04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Documents and Settings\aa\桌面\temp\dsc04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C:\Documents and Settings\aa\桌面\temp\dsc01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C:\Documents and Settings\aa\桌面\temp\dsc01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360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農業體驗與鄉土教育整合之立法過程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769225" cy="4557712"/>
          </a:xfrm>
        </p:spPr>
        <p:txBody>
          <a:bodyPr/>
          <a:lstStyle/>
          <a:p>
            <a:r>
              <a:rPr lang="zh-TW" altLang="en-US" sz="2800">
                <a:latin typeface="Arial" pitchFamily="34" charset="0"/>
                <a:ea typeface="標楷體" pitchFamily="65" charset="-120"/>
              </a:rPr>
              <a:t>綜合生命力課程</a:t>
            </a:r>
          </a:p>
          <a:p>
            <a:pPr lvl="1"/>
            <a:r>
              <a:rPr lang="en-US" altLang="zh-TW" sz="2400">
                <a:latin typeface="Arial" pitchFamily="34" charset="0"/>
                <a:ea typeface="標楷體" pitchFamily="65" charset="-120"/>
              </a:rPr>
              <a:t>1996</a:t>
            </a:r>
            <a:r>
              <a:rPr lang="zh-TW" altLang="en-US" sz="2400">
                <a:latin typeface="Arial" pitchFamily="34" charset="0"/>
                <a:ea typeface="標楷體" pitchFamily="65" charset="-120"/>
              </a:rPr>
              <a:t>年，日本國會通過教育法，規定每週兩小時的「綜合生命力」課程</a:t>
            </a:r>
          </a:p>
          <a:p>
            <a:pPr lvl="1"/>
            <a:r>
              <a:rPr lang="zh-TW" altLang="en-US" sz="2400">
                <a:latin typeface="Arial" pitchFamily="34" charset="0"/>
                <a:ea typeface="標楷體" pitchFamily="65" charset="-120"/>
              </a:rPr>
              <a:t>課程內涵為凡義務教育之學童必須親自體驗生活周遭的農漁食品、植物、大自然</a:t>
            </a:r>
            <a:r>
              <a:rPr lang="en-US" altLang="zh-TW" sz="2400">
                <a:latin typeface="Arial" pitchFamily="34" charset="0"/>
                <a:ea typeface="標楷體" pitchFamily="65" charset="-120"/>
              </a:rPr>
              <a:t>… …</a:t>
            </a:r>
            <a:r>
              <a:rPr lang="zh-TW" altLang="en-US" sz="2400">
                <a:latin typeface="Arial" pitchFamily="34" charset="0"/>
                <a:ea typeface="標楷體" pitchFamily="65" charset="-120"/>
              </a:rPr>
              <a:t>等前人的生活智慧</a:t>
            </a:r>
          </a:p>
          <a:p>
            <a:pPr>
              <a:spcBef>
                <a:spcPct val="50000"/>
              </a:spcBef>
            </a:pPr>
            <a:r>
              <a:rPr lang="zh-TW" altLang="en-US" sz="2800">
                <a:latin typeface="Arial" pitchFamily="34" charset="0"/>
                <a:ea typeface="標楷體" pitchFamily="65" charset="-120"/>
              </a:rPr>
              <a:t>法令影響</a:t>
            </a:r>
          </a:p>
          <a:p>
            <a:pPr lvl="1"/>
            <a:r>
              <a:rPr lang="zh-TW" altLang="en-US" sz="2400">
                <a:latin typeface="Arial" pitchFamily="34" charset="0"/>
                <a:ea typeface="標楷體" pitchFamily="65" charset="-120"/>
              </a:rPr>
              <a:t>此項法令帶動全國休閒農業蓬勃性的永續發展</a:t>
            </a:r>
          </a:p>
          <a:p>
            <a:pPr lvl="1"/>
            <a:r>
              <a:rPr lang="zh-TW" altLang="en-US" sz="2400">
                <a:latin typeface="Arial" pitchFamily="34" charset="0"/>
                <a:ea typeface="標楷體" pitchFamily="65" charset="-120"/>
              </a:rPr>
              <a:t>各式各樣的農漁體驗性產品之研發與實踐蓬勃發展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 descr="C:\Documents and Settings\aa\桌面\temp\dsc01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aa\桌面\temp\dsc00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Documents and Settings\aa\桌面\temp\dsc01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aa\桌面\temp\dsc00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a\桌面\temp\dsc007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Documents and Settings\aa\桌面\temp\dsc01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a\桌面\temp\dsc00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026" descr="C:\Documents and Settings\aa\桌面\temp\dsc0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aa\桌面\temp\dsc04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Documents and Settings\aa\桌面\temp\dsc01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6000" dirty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聽樹</a:t>
            </a:r>
            <a:r>
              <a:rPr lang="zh-TW" altLang="en-US" sz="6000" dirty="0" smtClean="0">
                <a:solidFill>
                  <a:srgbClr val="800000"/>
                </a:solidFill>
                <a:latin typeface="華康勘亭流" pitchFamily="49" charset="-120"/>
                <a:ea typeface="華康勘亭流" pitchFamily="49" charset="-120"/>
              </a:rPr>
              <a:t>體驗</a:t>
            </a:r>
            <a:endParaRPr lang="zh-TW" altLang="en-US" sz="6000" dirty="0">
              <a:solidFill>
                <a:srgbClr val="800000"/>
              </a:solidFill>
              <a:latin typeface="華康勘亭流" pitchFamily="49" charset="-120"/>
              <a:ea typeface="華康勘亭流" pitchFamily="49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1766888"/>
            <a:ext cx="7853362" cy="4938712"/>
          </a:xfrm>
        </p:spPr>
        <p:txBody>
          <a:bodyPr/>
          <a:lstStyle/>
          <a:p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地點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：日本群馬縣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人物：顏建賢教授、葉美秀教授、陳燕銀教授、何岸榮</a:t>
            </a:r>
            <a:r>
              <a:rPr lang="zh-TW" altLang="en-US" sz="4000" dirty="0" smtClean="0">
                <a:latin typeface="Arial" pitchFamily="34" charset="0"/>
                <a:ea typeface="標楷體" pitchFamily="65" charset="-120"/>
              </a:rPr>
              <a:t>同學及各界</a:t>
            </a:r>
            <a:endParaRPr lang="zh-TW" altLang="en-US" sz="4000" dirty="0">
              <a:latin typeface="Arial" pitchFamily="34" charset="0"/>
              <a:ea typeface="標楷體" pitchFamily="65" charset="-120"/>
            </a:endParaRP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耗時：約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1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小時</a:t>
            </a:r>
          </a:p>
          <a:p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費用：每人日幣</a:t>
            </a:r>
            <a:r>
              <a:rPr lang="en-US" altLang="zh-TW" sz="4000" dirty="0">
                <a:latin typeface="Arial" pitchFamily="34" charset="0"/>
                <a:ea typeface="標楷體" pitchFamily="65" charset="-120"/>
              </a:rPr>
              <a:t>2,000</a:t>
            </a:r>
            <a:r>
              <a:rPr lang="zh-TW" altLang="en-US" sz="4000" dirty="0">
                <a:latin typeface="Arial" pitchFamily="34" charset="0"/>
                <a:ea typeface="標楷體" pitchFamily="65" charset="-120"/>
              </a:rPr>
              <a:t>圓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aa\桌面\temp\dsc01881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026" descr="C:\Documents and Settings\aa\桌面\temp\dsc04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026" descr="C:\Documents and Settings\aa\桌面\temp\dsc04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aa\桌面\temp\dsc04651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aa\桌面\temp\dsc04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aa\桌面\temp\dsc04704.jpg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aa\桌面\temp\dsc04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aa\桌面\temp\dsc04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aa\桌面\temp\dsc04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aa\桌面\temp\dsc04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xpedition">
  <a:themeElements>
    <a:clrScheme name="Expedition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tion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Expedition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Designs\Expedition.pot</Template>
  <TotalTime>453</TotalTime>
  <Words>1088</Words>
  <Application>Microsoft Office PowerPoint</Application>
  <PresentationFormat>如螢幕大小 (4:3)</PresentationFormat>
  <Paragraphs>147</Paragraphs>
  <Slides>222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222</vt:i4>
      </vt:variant>
    </vt:vector>
  </HeadingPairs>
  <TitlesOfParts>
    <vt:vector size="224" baseType="lpstr">
      <vt:lpstr>Expedition</vt:lpstr>
      <vt:lpstr>文件</vt:lpstr>
      <vt:lpstr>日本休閒農業之發展經驗 </vt:lpstr>
      <vt:lpstr>投影片 2</vt:lpstr>
      <vt:lpstr>投影片 3</vt:lpstr>
      <vt:lpstr>幸福感詮釋之時代演變</vt:lpstr>
      <vt:lpstr>幸福感詮釋之時代演變</vt:lpstr>
      <vt:lpstr>幸福感詮釋之時代演變</vt:lpstr>
      <vt:lpstr>都市居民對於農業體驗、農村交流的想法</vt:lpstr>
      <vt:lpstr>農業體驗與鄉土教育整合之立法過程 </vt:lpstr>
      <vt:lpstr>聽樹體驗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種玉米體驗</vt:lpstr>
      <vt:lpstr>投影片 22</vt:lpstr>
      <vt:lpstr>投影片 23</vt:lpstr>
      <vt:lpstr>投影片 24</vt:lpstr>
      <vt:lpstr>投影片 25</vt:lpstr>
      <vt:lpstr>投影片 26</vt:lpstr>
      <vt:lpstr>投影片 27</vt:lpstr>
      <vt:lpstr>農家體驗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水稻除草施肥（中間管理）體驗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割稻體驗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  <vt:lpstr>投影片 86</vt:lpstr>
      <vt:lpstr>投影片 87</vt:lpstr>
      <vt:lpstr>投影片 88</vt:lpstr>
      <vt:lpstr>投影片 89</vt:lpstr>
      <vt:lpstr>投影片 90</vt:lpstr>
      <vt:lpstr>投影片 91</vt:lpstr>
      <vt:lpstr>投影片 92</vt:lpstr>
      <vt:lpstr>投影片 93</vt:lpstr>
      <vt:lpstr>投影片 94</vt:lpstr>
      <vt:lpstr>投影片 95</vt:lpstr>
      <vt:lpstr>投影片 96</vt:lpstr>
      <vt:lpstr>投影片 97</vt:lpstr>
      <vt:lpstr>投影片 98</vt:lpstr>
      <vt:lpstr>投影片 99</vt:lpstr>
      <vt:lpstr>投影片 100</vt:lpstr>
      <vt:lpstr>投影片 101</vt:lpstr>
      <vt:lpstr>投影片 102</vt:lpstr>
      <vt:lpstr>投影片 103</vt:lpstr>
      <vt:lpstr>投影片 104</vt:lpstr>
      <vt:lpstr>投影片 105</vt:lpstr>
      <vt:lpstr>投影片 106</vt:lpstr>
      <vt:lpstr>投影片 107</vt:lpstr>
      <vt:lpstr>投影片 108</vt:lpstr>
      <vt:lpstr>投影片 109</vt:lpstr>
      <vt:lpstr>投影片 110</vt:lpstr>
      <vt:lpstr>投影片 111</vt:lpstr>
      <vt:lpstr>草編/籐編體驗</vt:lpstr>
      <vt:lpstr>投影片 113</vt:lpstr>
      <vt:lpstr>投影片 114</vt:lpstr>
      <vt:lpstr>投影片 115</vt:lpstr>
      <vt:lpstr>投影片 116</vt:lpstr>
      <vt:lpstr>投影片 117</vt:lpstr>
      <vt:lpstr>投影片 118</vt:lpstr>
      <vt:lpstr>木工體驗</vt:lpstr>
      <vt:lpstr>投影片 120</vt:lpstr>
      <vt:lpstr>投影片 121</vt:lpstr>
      <vt:lpstr>投影片 122</vt:lpstr>
      <vt:lpstr>投影片 123</vt:lpstr>
      <vt:lpstr>投影片 124</vt:lpstr>
      <vt:lpstr>投影片 125</vt:lpstr>
      <vt:lpstr>投影片 126</vt:lpstr>
      <vt:lpstr>投影片 127</vt:lpstr>
      <vt:lpstr>投影片 128</vt:lpstr>
      <vt:lpstr>投影片 129</vt:lpstr>
      <vt:lpstr>投影片 130</vt:lpstr>
      <vt:lpstr>投影片 131</vt:lpstr>
      <vt:lpstr>投影片 132</vt:lpstr>
      <vt:lpstr>投影片 133</vt:lpstr>
      <vt:lpstr>投影片 134</vt:lpstr>
      <vt:lpstr>投影片 135</vt:lpstr>
      <vt:lpstr>投影片 136</vt:lpstr>
      <vt:lpstr>投影片 137</vt:lpstr>
      <vt:lpstr>鋸竹/竹炭體驗</vt:lpstr>
      <vt:lpstr>投影片 139</vt:lpstr>
      <vt:lpstr>投影片 140</vt:lpstr>
      <vt:lpstr>投影片 141</vt:lpstr>
      <vt:lpstr>投影片 142</vt:lpstr>
      <vt:lpstr>投影片 143</vt:lpstr>
      <vt:lpstr>投影片 144</vt:lpstr>
      <vt:lpstr>投影片 145</vt:lpstr>
      <vt:lpstr>投影片 146</vt:lpstr>
      <vt:lpstr>投影片 147</vt:lpstr>
      <vt:lpstr>投影片 148</vt:lpstr>
      <vt:lpstr>投影片 149</vt:lpstr>
      <vt:lpstr>投影片 150</vt:lpstr>
      <vt:lpstr>投影片 151</vt:lpstr>
      <vt:lpstr>投影片 152</vt:lpstr>
      <vt:lpstr>投影片 153</vt:lpstr>
      <vt:lpstr>投影片 154</vt:lpstr>
      <vt:lpstr>做蒟蒻/味噌體驗</vt:lpstr>
      <vt:lpstr>投影片 156</vt:lpstr>
      <vt:lpstr>投影片 157</vt:lpstr>
      <vt:lpstr>投影片 158</vt:lpstr>
      <vt:lpstr>投影片 159</vt:lpstr>
      <vt:lpstr>投影片 160</vt:lpstr>
      <vt:lpstr>投影片 161</vt:lpstr>
      <vt:lpstr>投影片 162</vt:lpstr>
      <vt:lpstr>投影片 163</vt:lpstr>
      <vt:lpstr>投影片 164</vt:lpstr>
      <vt:lpstr>投影片 165</vt:lpstr>
      <vt:lpstr>投影片 166</vt:lpstr>
      <vt:lpstr>投影片 167</vt:lpstr>
      <vt:lpstr>蕎麥麵體驗</vt:lpstr>
      <vt:lpstr>投影片 169</vt:lpstr>
      <vt:lpstr>投影片 170</vt:lpstr>
      <vt:lpstr>投影片 171</vt:lpstr>
      <vt:lpstr>投影片 172</vt:lpstr>
      <vt:lpstr>投影片 173</vt:lpstr>
      <vt:lpstr>烤麵包體驗</vt:lpstr>
      <vt:lpstr>投影片 175</vt:lpstr>
      <vt:lpstr>投影片 176</vt:lpstr>
      <vt:lpstr>投影片 177</vt:lpstr>
      <vt:lpstr>投影片 178</vt:lpstr>
      <vt:lpstr>投影片 179</vt:lpstr>
      <vt:lpstr>投影片 180</vt:lpstr>
      <vt:lpstr>投影片 181</vt:lpstr>
      <vt:lpstr>投影片 182</vt:lpstr>
      <vt:lpstr>投影片 183</vt:lpstr>
      <vt:lpstr>投影片 184</vt:lpstr>
      <vt:lpstr>投影片 185</vt:lpstr>
      <vt:lpstr>投影片 186</vt:lpstr>
      <vt:lpstr>投影片 187</vt:lpstr>
      <vt:lpstr>投影片 188</vt:lpstr>
      <vt:lpstr>投影片 189</vt:lpstr>
      <vt:lpstr>投影片 190</vt:lpstr>
      <vt:lpstr>投影片 191</vt:lpstr>
      <vt:lpstr>投影片 192</vt:lpstr>
      <vt:lpstr>投影片 193</vt:lpstr>
      <vt:lpstr>投影片 194</vt:lpstr>
      <vt:lpstr>投影片 195</vt:lpstr>
      <vt:lpstr>投影片 196</vt:lpstr>
      <vt:lpstr>投影片 197</vt:lpstr>
      <vt:lpstr>投影片 198</vt:lpstr>
      <vt:lpstr>投影片 199</vt:lpstr>
      <vt:lpstr>投影片 200</vt:lpstr>
      <vt:lpstr>投影片 201</vt:lpstr>
      <vt:lpstr>投影片 202</vt:lpstr>
      <vt:lpstr>投影片 203</vt:lpstr>
      <vt:lpstr>投影片 204</vt:lpstr>
      <vt:lpstr>投影片 205</vt:lpstr>
      <vt:lpstr>投影片 206</vt:lpstr>
      <vt:lpstr>投影片 207</vt:lpstr>
      <vt:lpstr>投影片 208</vt:lpstr>
      <vt:lpstr>投影片 209</vt:lpstr>
      <vt:lpstr>漁業體驗</vt:lpstr>
      <vt:lpstr>投影片 211</vt:lpstr>
      <vt:lpstr>投影片 212</vt:lpstr>
      <vt:lpstr>投影片 213</vt:lpstr>
      <vt:lpstr>投影片 214</vt:lpstr>
      <vt:lpstr>投影片 215</vt:lpstr>
      <vt:lpstr>全國性休閒農業推展策略 </vt:lpstr>
      <vt:lpstr>農業資源於先進國家之應用（一） </vt:lpstr>
      <vt:lpstr>農業資源於先進國家之應用（二） </vt:lpstr>
      <vt:lpstr>農業資源於先進國家之應用（三） </vt:lpstr>
      <vt:lpstr>農業資源於先進國家之應用（四） </vt:lpstr>
      <vt:lpstr>總結 </vt:lpstr>
      <vt:lpstr>投影片 222</vt:lpstr>
    </vt:vector>
  </TitlesOfParts>
  <Company>uu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日本休閒農業之發展經驗 </dc:title>
  <dc:creator>alic</dc:creator>
  <cp:lastModifiedBy>user</cp:lastModifiedBy>
  <cp:revision>44</cp:revision>
  <dcterms:created xsi:type="dcterms:W3CDTF">2004-10-05T09:15:40Z</dcterms:created>
  <dcterms:modified xsi:type="dcterms:W3CDTF">2015-08-31T08:44:32Z</dcterms:modified>
</cp:coreProperties>
</file>