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0" r:id="rId3"/>
    <p:sldId id="258" r:id="rId4"/>
    <p:sldId id="257" r:id="rId5"/>
    <p:sldId id="298" r:id="rId6"/>
    <p:sldId id="261" r:id="rId7"/>
    <p:sldId id="259" r:id="rId8"/>
    <p:sldId id="262" r:id="rId9"/>
    <p:sldId id="299" r:id="rId10"/>
    <p:sldId id="263" r:id="rId11"/>
    <p:sldId id="264" r:id="rId12"/>
    <p:sldId id="300" r:id="rId13"/>
    <p:sldId id="266" r:id="rId14"/>
    <p:sldId id="269" r:id="rId15"/>
    <p:sldId id="270" r:id="rId16"/>
    <p:sldId id="271" r:id="rId17"/>
    <p:sldId id="265" r:id="rId18"/>
    <p:sldId id="272" r:id="rId19"/>
    <p:sldId id="301" r:id="rId20"/>
    <p:sldId id="273" r:id="rId21"/>
    <p:sldId id="274" r:id="rId22"/>
    <p:sldId id="302" r:id="rId23"/>
    <p:sldId id="275" r:id="rId24"/>
    <p:sldId id="276" r:id="rId25"/>
    <p:sldId id="303" r:id="rId26"/>
    <p:sldId id="277" r:id="rId27"/>
    <p:sldId id="278" r:id="rId28"/>
    <p:sldId id="281" r:id="rId29"/>
    <p:sldId id="308" r:id="rId30"/>
    <p:sldId id="312" r:id="rId31"/>
    <p:sldId id="314" r:id="rId32"/>
    <p:sldId id="279" r:id="rId33"/>
    <p:sldId id="280" r:id="rId34"/>
    <p:sldId id="283" r:id="rId35"/>
    <p:sldId id="286" r:id="rId36"/>
    <p:sldId id="288" r:id="rId37"/>
    <p:sldId id="289" r:id="rId38"/>
    <p:sldId id="291" r:id="rId39"/>
    <p:sldId id="293" r:id="rId40"/>
    <p:sldId id="294" r:id="rId41"/>
    <p:sldId id="295" r:id="rId42"/>
    <p:sldId id="296" r:id="rId43"/>
    <p:sldId id="297" r:id="rId44"/>
    <p:sldId id="305" r:id="rId45"/>
    <p:sldId id="306" r:id="rId46"/>
    <p:sldId id="307"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44" autoAdjust="0"/>
  </p:normalViewPr>
  <p:slideViewPr>
    <p:cSldViewPr>
      <p:cViewPr varScale="1">
        <p:scale>
          <a:sx n="92" d="100"/>
          <a:sy n="92" d="100"/>
        </p:scale>
        <p:origin x="-264" y="-102"/>
      </p:cViewPr>
      <p:guideLst>
        <p:guide orient="horz" pos="2160"/>
        <p:guide pos="2880"/>
      </p:guideLst>
    </p:cSldViewPr>
  </p:slideViewPr>
  <p:outlineViewPr>
    <p:cViewPr>
      <p:scale>
        <a:sx n="33" d="100"/>
        <a:sy n="33" d="100"/>
      </p:scale>
      <p:origin x="0" y="32622"/>
    </p:cViewPr>
  </p:outlineViewPr>
  <p:notesTextViewPr>
    <p:cViewPr>
      <p:scale>
        <a:sx n="100" d="100"/>
        <a:sy n="100" d="100"/>
      </p:scale>
      <p:origin x="0" y="0"/>
    </p:cViewPr>
  </p:notesTextViewPr>
  <p:sorterViewPr>
    <p:cViewPr>
      <p:scale>
        <a:sx n="66" d="100"/>
        <a:sy n="66" d="100"/>
      </p:scale>
      <p:origin x="0" y="314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1BB0C9-61D2-4008-ABB3-3C23126442B2}" type="datetimeFigureOut">
              <a:rPr lang="zh-TW" altLang="en-US" smtClean="0"/>
              <a:pPr/>
              <a:t>2019/1/21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2EABF-B3DE-4ED4-B983-21A97C1C09F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8B2EABF-B3DE-4ED4-B983-21A97C1C09FB}" type="slidenum">
              <a:rPr lang="zh-TW" altLang="en-US" smtClean="0"/>
              <a:pPr/>
              <a:t>15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37CCFC6-0D58-45F2-90B7-31E5516E2D56}" type="datetimeFigureOut">
              <a:rPr lang="es-ES" smtClean="0"/>
              <a:pPr/>
              <a:t>21/01/2019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D3BA8EB-435B-4CFD-8594-7D0EC06DD643}"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CFC6-0D58-45F2-90B7-31E5516E2D56}" type="datetimeFigureOut">
              <a:rPr lang="es-ES" smtClean="0"/>
              <a:pPr/>
              <a:t>21/01/2019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A8EB-435B-4CFD-8594-7D0EC06DD643}"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034" name="Picture 10" descr="C:\Users\Julian\Documents\Freelancer\PPT Proyect 3\tw.png"/>
          <p:cNvPicPr>
            <a:picLocks noChangeAspect="1" noChangeArrowheads="1"/>
          </p:cNvPicPr>
          <p:nvPr/>
        </p:nvPicPr>
        <p:blipFill>
          <a:blip r:embed="rId3" cstate="print"/>
          <a:srcRect/>
          <a:stretch>
            <a:fillRect/>
          </a:stretch>
        </p:blipFill>
        <p:spPr bwMode="auto">
          <a:xfrm>
            <a:off x="3527884" y="5014800"/>
            <a:ext cx="1843200" cy="1843200"/>
          </a:xfrm>
          <a:prstGeom prst="rect">
            <a:avLst/>
          </a:prstGeom>
          <a:ln>
            <a:noFill/>
          </a:ln>
          <a:effectLst>
            <a:softEdge rad="112500"/>
          </a:effectLst>
        </p:spPr>
      </p:pic>
      <p:sp>
        <p:nvSpPr>
          <p:cNvPr id="2" name="1 Título"/>
          <p:cNvSpPr>
            <a:spLocks noGrp="1"/>
          </p:cNvSpPr>
          <p:nvPr>
            <p:ph type="ctrTitle"/>
          </p:nvPr>
        </p:nvSpPr>
        <p:spPr>
          <a:xfrm>
            <a:off x="0" y="1484784"/>
            <a:ext cx="9144000" cy="3888431"/>
          </a:xfrm>
          <a:noFill/>
        </p:spPr>
        <p:txBody>
          <a:bodyPr>
            <a:noAutofit/>
          </a:bodyPr>
          <a:lstStyle/>
          <a:p>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Taiwan's Legal Status: </a:t>
            </a:r>
            <a:b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4000" b="1" dirty="0">
                <a:effectLst>
                  <a:outerShdw blurRad="38100" dist="38100" dir="2700000" algn="tl">
                    <a:srgbClr val="000000">
                      <a:alpha val="43137"/>
                    </a:srgbClr>
                  </a:outerShdw>
                </a:effectLst>
                <a:latin typeface="Castellar" pitchFamily="18" charset="0"/>
              </a:rPr>
              <a:t/>
            </a:r>
            <a:br>
              <a:rPr lang="en-US" sz="4000" b="1" dirty="0">
                <a:effectLst>
                  <a:outerShdw blurRad="38100" dist="38100" dir="2700000" algn="tl">
                    <a:srgbClr val="000000">
                      <a:alpha val="43137"/>
                    </a:srgbClr>
                  </a:outerShdw>
                </a:effectLst>
                <a:latin typeface="Castellar" pitchFamily="18" charset="0"/>
              </a:rPr>
            </a:br>
            <a:r>
              <a:rPr lang="en-US" sz="4800" b="1" dirty="0">
                <a:effectLst>
                  <a:outerShdw blurRad="38100" dist="38100" dir="2700000" algn="tl">
                    <a:srgbClr val="000000">
                      <a:alpha val="43137"/>
                    </a:srgbClr>
                  </a:outerShdw>
                </a:effectLst>
                <a:latin typeface="Cambria" pitchFamily="18" charset="0"/>
              </a:rPr>
              <a:t>An Overview of the </a:t>
            </a:r>
            <a:br>
              <a:rPr lang="en-US" sz="4800" b="1" dirty="0">
                <a:effectLst>
                  <a:outerShdw blurRad="38100" dist="38100" dir="2700000" algn="tl">
                    <a:srgbClr val="000000">
                      <a:alpha val="43137"/>
                    </a:srgbClr>
                  </a:outerShdw>
                </a:effectLst>
                <a:latin typeface="Cambria" pitchFamily="18" charset="0"/>
              </a:rPr>
            </a:br>
            <a:r>
              <a:rPr lang="en-US" sz="4800" b="1" dirty="0">
                <a:effectLst>
                  <a:outerShdw blurRad="38100" dist="38100" dir="2700000" algn="tl">
                    <a:srgbClr val="000000">
                      <a:alpha val="43137"/>
                    </a:srgbClr>
                  </a:outerShdw>
                </a:effectLst>
                <a:latin typeface="Cambria" pitchFamily="18" charset="0"/>
              </a:rPr>
              <a:t>San Francisco Peace Treaty</a:t>
            </a:r>
            <a:r>
              <a:rPr lang="en-US" sz="2800" b="1" dirty="0">
                <a:effectLst>
                  <a:outerShdw blurRad="38100" dist="38100" dir="2700000" algn="tl">
                    <a:srgbClr val="000000">
                      <a:alpha val="43137"/>
                    </a:srgbClr>
                  </a:outerShdw>
                </a:effectLst>
                <a:latin typeface="Castellar" pitchFamily="18" charset="0"/>
              </a:rPr>
              <a:t/>
            </a:r>
            <a:br>
              <a:rPr lang="en-US" sz="2800" b="1" dirty="0">
                <a:effectLst>
                  <a:outerShdw blurRad="38100" dist="38100" dir="2700000" algn="tl">
                    <a:srgbClr val="000000">
                      <a:alpha val="43137"/>
                    </a:srgbClr>
                  </a:outerShdw>
                </a:effectLst>
                <a:latin typeface="Castellar" pitchFamily="18" charset="0"/>
              </a:rPr>
            </a:br>
            <a:endParaRPr lang="es-ES" sz="2800" b="1" dirty="0">
              <a:effectLst>
                <a:outerShdw blurRad="38100" dist="38100" dir="2700000" algn="tl">
                  <a:srgbClr val="000000">
                    <a:alpha val="43137"/>
                  </a:srgbClr>
                </a:outerShdw>
              </a:effectLst>
              <a:latin typeface="Castellar" pitchFamily="18" charset="0"/>
            </a:endParaRPr>
          </a:p>
        </p:txBody>
      </p:sp>
      <p:pic>
        <p:nvPicPr>
          <p:cNvPr id="1028" name="Picture 4" descr="C:\Users\Julian\Documents\Freelancer\PPT Proyect 3\ca.png"/>
          <p:cNvPicPr>
            <a:picLocks noChangeAspect="1" noChangeArrowheads="1"/>
          </p:cNvPicPr>
          <p:nvPr/>
        </p:nvPicPr>
        <p:blipFill>
          <a:blip r:embed="rId4" cstate="print"/>
          <a:srcRect/>
          <a:stretch>
            <a:fillRect/>
          </a:stretch>
        </p:blipFill>
        <p:spPr bwMode="auto">
          <a:xfrm>
            <a:off x="7302376" y="0"/>
            <a:ext cx="1841624" cy="1841624"/>
          </a:xfrm>
          <a:prstGeom prst="rect">
            <a:avLst/>
          </a:prstGeom>
          <a:ln>
            <a:noFill/>
          </a:ln>
          <a:effectLst>
            <a:softEdge rad="112500"/>
          </a:effectLst>
        </p:spPr>
      </p:pic>
      <p:pic>
        <p:nvPicPr>
          <p:cNvPr id="1029" name="Picture 5" descr="C:\Users\Julian\Documents\Freelancer\PPT Proyect 3\fr.png"/>
          <p:cNvPicPr>
            <a:picLocks noChangeAspect="1" noChangeArrowheads="1"/>
          </p:cNvPicPr>
          <p:nvPr/>
        </p:nvPicPr>
        <p:blipFill>
          <a:blip r:embed="rId5" cstate="print"/>
          <a:srcRect/>
          <a:stretch>
            <a:fillRect/>
          </a:stretch>
        </p:blipFill>
        <p:spPr bwMode="auto">
          <a:xfrm>
            <a:off x="0" y="0"/>
            <a:ext cx="1841624" cy="1841624"/>
          </a:xfrm>
          <a:prstGeom prst="rect">
            <a:avLst/>
          </a:prstGeom>
          <a:ln>
            <a:noFill/>
          </a:ln>
          <a:effectLst>
            <a:softEdge rad="112500"/>
          </a:effectLst>
        </p:spPr>
      </p:pic>
      <p:pic>
        <p:nvPicPr>
          <p:cNvPr id="1030" name="Picture 6" descr="C:\Users\Julian\Documents\Freelancer\PPT Proyect 3\au.png"/>
          <p:cNvPicPr>
            <a:picLocks noChangeAspect="1" noChangeArrowheads="1"/>
          </p:cNvPicPr>
          <p:nvPr/>
        </p:nvPicPr>
        <p:blipFill>
          <a:blip r:embed="rId6" cstate="print"/>
          <a:srcRect/>
          <a:stretch>
            <a:fillRect/>
          </a:stretch>
        </p:blipFill>
        <p:spPr bwMode="auto">
          <a:xfrm>
            <a:off x="0" y="5016376"/>
            <a:ext cx="1841624" cy="1841624"/>
          </a:xfrm>
          <a:prstGeom prst="rect">
            <a:avLst/>
          </a:prstGeom>
          <a:ln>
            <a:noFill/>
          </a:ln>
          <a:effectLst>
            <a:softEdge rad="112500"/>
          </a:effectLst>
        </p:spPr>
      </p:pic>
      <p:pic>
        <p:nvPicPr>
          <p:cNvPr id="1032" name="Picture 8" descr="C:\Users\Julian\Documents\Freelancer\PPT Proyect 3\us.png"/>
          <p:cNvPicPr>
            <a:picLocks noChangeAspect="1" noChangeArrowheads="1"/>
          </p:cNvPicPr>
          <p:nvPr/>
        </p:nvPicPr>
        <p:blipFill>
          <a:blip r:embed="rId7" cstate="print"/>
          <a:srcRect/>
          <a:stretch>
            <a:fillRect/>
          </a:stretch>
        </p:blipFill>
        <p:spPr bwMode="auto">
          <a:xfrm>
            <a:off x="7300800" y="5014800"/>
            <a:ext cx="1843200" cy="1843200"/>
          </a:xfrm>
          <a:prstGeom prst="rect">
            <a:avLst/>
          </a:prstGeom>
          <a:ln>
            <a:noFill/>
          </a:ln>
          <a:effectLst>
            <a:softEdge rad="112500"/>
          </a:effectLst>
        </p:spPr>
      </p:pic>
      <p:pic>
        <p:nvPicPr>
          <p:cNvPr id="1033" name="Picture 9" descr="C:\Users\Julian\Documents\Freelancer\PPT Proyect 3\uk.png"/>
          <p:cNvPicPr>
            <a:picLocks noChangeAspect="1" noChangeArrowheads="1"/>
          </p:cNvPicPr>
          <p:nvPr/>
        </p:nvPicPr>
        <p:blipFill>
          <a:blip r:embed="rId8" cstate="print"/>
          <a:srcRect/>
          <a:stretch>
            <a:fillRect/>
          </a:stretch>
        </p:blipFill>
        <p:spPr bwMode="auto">
          <a:xfrm>
            <a:off x="3527884" y="0"/>
            <a:ext cx="1843200" cy="1843200"/>
          </a:xfrm>
          <a:prstGeom prst="rect">
            <a:avLst/>
          </a:prstGeom>
          <a:ln>
            <a:noFill/>
          </a:ln>
          <a:effectLst>
            <a:softEdge rad="112500"/>
          </a:effectLst>
        </p:spPr>
      </p:pic>
      <p:sp>
        <p:nvSpPr>
          <p:cNvPr id="9" name="文字方塊 8"/>
          <p:cNvSpPr txBox="1"/>
          <p:nvPr/>
        </p:nvSpPr>
        <p:spPr>
          <a:xfrm>
            <a:off x="5796136" y="5949280"/>
            <a:ext cx="2664296" cy="461665"/>
          </a:xfrm>
          <a:prstGeom prst="rect">
            <a:avLst/>
          </a:prstGeom>
          <a:noFill/>
        </p:spPr>
        <p:txBody>
          <a:bodyPr wrap="square" rtlCol="0">
            <a:spAutoFit/>
          </a:bodyPr>
          <a:lstStyle/>
          <a:p>
            <a:r>
              <a:rPr lang="en-US" altLang="zh-TW" sz="2400" dirty="0" smtClean="0"/>
              <a:t>version 2.0</a:t>
            </a:r>
            <a:endParaRPr lang="zh-TW"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3</a:t>
            </a:r>
            <a:endParaRPr lang="en-US" dirty="0"/>
          </a:p>
        </p:txBody>
      </p:sp>
      <p:sp>
        <p:nvSpPr>
          <p:cNvPr id="3" name="2 Marcador de contenido"/>
          <p:cNvSpPr>
            <a:spLocks noGrp="1"/>
          </p:cNvSpPr>
          <p:nvPr>
            <p:ph idx="1"/>
          </p:nvPr>
        </p:nvSpPr>
        <p:spPr>
          <a:xfrm>
            <a:off x="1115616" y="1571612"/>
            <a:ext cx="6912768" cy="2505460"/>
          </a:xfrm>
          <a:noFill/>
        </p:spPr>
        <p:txBody>
          <a:bodyPr>
            <a:normAutofit fontScale="92500" lnSpcReduction="10000"/>
          </a:bodyPr>
          <a:lstStyle/>
          <a:p>
            <a:pPr marL="0" indent="-514350" algn="just">
              <a:spcBef>
                <a:spcPts val="0"/>
              </a:spcBef>
              <a:buNone/>
            </a:pPr>
            <a:r>
              <a:rPr lang="en-US" sz="1800" dirty="0"/>
              <a:t>Japan will concur in any proposal of the United States to the United Nations to place under its trusteeship system, with the United States as the sole administering authority, </a:t>
            </a:r>
            <a:r>
              <a:rPr lang="en-US" sz="1800" dirty="0" err="1"/>
              <a:t>Nansei</a:t>
            </a:r>
            <a:r>
              <a:rPr lang="en-US" sz="1800" dirty="0"/>
              <a:t> </a:t>
            </a:r>
            <a:r>
              <a:rPr lang="en-US" sz="1800" dirty="0" err="1"/>
              <a:t>Shoto</a:t>
            </a:r>
            <a:r>
              <a:rPr lang="en-US" sz="1800" dirty="0"/>
              <a:t> south of 29 deg. north latitude (including the Ryukyu Islands and the Daito Islands), </a:t>
            </a:r>
            <a:r>
              <a:rPr lang="en-US" sz="1800" dirty="0" err="1"/>
              <a:t>Nanpo</a:t>
            </a:r>
            <a:r>
              <a:rPr lang="en-US" sz="1800" dirty="0"/>
              <a:t> </a:t>
            </a:r>
            <a:r>
              <a:rPr lang="en-US" sz="1800" dirty="0" err="1"/>
              <a:t>Shoto</a:t>
            </a:r>
            <a:r>
              <a:rPr lang="en-US" sz="1800" dirty="0"/>
              <a:t> south of </a:t>
            </a:r>
            <a:r>
              <a:rPr lang="en-US" sz="1800" dirty="0" err="1"/>
              <a:t>Sofu</a:t>
            </a:r>
            <a:r>
              <a:rPr lang="en-US" sz="1800" dirty="0"/>
              <a:t> </a:t>
            </a:r>
            <a:r>
              <a:rPr lang="en-US" sz="1800" dirty="0" err="1"/>
              <a:t>Gan</a:t>
            </a:r>
            <a:r>
              <a:rPr lang="en-US" sz="1800" dirty="0"/>
              <a:t> (including the Bonin Islands, Rosario Island and the Volcano Islands) and </a:t>
            </a:r>
            <a:r>
              <a:rPr lang="en-US" sz="1800" dirty="0" err="1"/>
              <a:t>Parece</a:t>
            </a:r>
            <a:r>
              <a:rPr lang="en-US" sz="1800" dirty="0"/>
              <a:t> Vela and Marcus Island. Pending the making of such a proposal and affirmative action thereon, the United States will have the right to exercise all and any powers of administration, legislation and jurisdiction over the territory and inhabitants of these islands, including their territorial waters.</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3</a:t>
            </a:r>
          </a:p>
        </p:txBody>
      </p:sp>
      <p:sp>
        <p:nvSpPr>
          <p:cNvPr id="3" name="2 Marcador de contenido"/>
          <p:cNvSpPr>
            <a:spLocks noGrp="1"/>
          </p:cNvSpPr>
          <p:nvPr>
            <p:ph type="subTitle" idx="1"/>
          </p:nvPr>
        </p:nvSpPr>
        <p:spPr>
          <a:xfrm>
            <a:off x="971600" y="1428736"/>
            <a:ext cx="7848872" cy="4857784"/>
          </a:xfrm>
          <a:noFill/>
        </p:spPr>
        <p:txBody>
          <a:bodyPr>
            <a:normAutofit fontScale="92500" lnSpcReduction="20000"/>
          </a:bodyPr>
          <a:lstStyle/>
          <a:p>
            <a:pPr algn="l"/>
            <a:r>
              <a:rPr lang="en-US" sz="1900" dirty="0">
                <a:solidFill>
                  <a:schemeClr val="tx1"/>
                </a:solidFill>
              </a:rPr>
              <a:t>According to Article 4(b), the Article 3 territory which we may collectively call the "Ryukyu island group" and the Article 2(b) territory of "Formosa and the Pescadores" (aka "Taiwan") are both under the jurisdiction of the United States Military Government (USMG). </a:t>
            </a:r>
          </a:p>
          <a:p>
            <a:pPr algn="l"/>
            <a:endParaRPr lang="en-US" sz="1900" dirty="0">
              <a:solidFill>
                <a:schemeClr val="tx1"/>
              </a:solidFill>
            </a:endParaRPr>
          </a:p>
          <a:p>
            <a:pPr algn="l"/>
            <a:r>
              <a:rPr lang="en-US" sz="1900" dirty="0">
                <a:solidFill>
                  <a:schemeClr val="tx1"/>
                </a:solidFill>
              </a:rPr>
              <a:t>Article 3 territory is to be administered as a United Nations trusteeship under the jurisdiction of USMG.  However, under the terms of the treaty, no formal trusteeship agreement has been put in place for Taiwan.  Under such circumstances, Taiwan may simply be described as a quasi-trusteeship under USMG.</a:t>
            </a:r>
          </a:p>
          <a:p>
            <a:pPr algn="l"/>
            <a:endParaRPr lang="en-US" sz="1900" dirty="0">
              <a:solidFill>
                <a:schemeClr val="tx1"/>
              </a:solidFill>
            </a:endParaRPr>
          </a:p>
          <a:p>
            <a:pPr algn="l"/>
            <a:r>
              <a:rPr lang="en-US" sz="1900" dirty="0">
                <a:solidFill>
                  <a:schemeClr val="tx1"/>
                </a:solidFill>
              </a:rPr>
              <a:t>"Military government continues until legally supplanted."</a:t>
            </a:r>
          </a:p>
          <a:p>
            <a:pPr algn="l"/>
            <a:r>
              <a:rPr lang="en-US" sz="1900" dirty="0">
                <a:solidFill>
                  <a:schemeClr val="tx1"/>
                </a:solidFill>
              </a:rPr>
              <a:t>  </a:t>
            </a:r>
          </a:p>
          <a:p>
            <a:pPr algn="l"/>
            <a:r>
              <a:rPr lang="en-US" sz="1900" dirty="0">
                <a:solidFill>
                  <a:schemeClr val="tx1"/>
                </a:solidFill>
              </a:rPr>
              <a:t>After negotiations with Japan, the end of USMG in the Ryukyu island group” was announced by President Nixon to be May 15, 1972 – some twenty years after the coming into force of the SFPT itself.  </a:t>
            </a:r>
          </a:p>
          <a:p>
            <a:pPr algn="l"/>
            <a:endParaRPr lang="en-US" sz="1900" dirty="0">
              <a:solidFill>
                <a:schemeClr val="tx1"/>
              </a:solidFill>
            </a:endParaRPr>
          </a:p>
          <a:p>
            <a:pPr algn="l"/>
            <a:r>
              <a:rPr lang="en-US" sz="1900" dirty="0">
                <a:solidFill>
                  <a:schemeClr val="tx1"/>
                </a:solidFill>
              </a:rPr>
              <a:t>Contrastingly, from 1952 to date, there has been no announcement of the end of USMG jurisdiction over Taiwan. </a:t>
            </a:r>
          </a:p>
          <a:p>
            <a:pPr algn="l"/>
            <a:endParaRPr lang="en-US" sz="1800" dirty="0">
              <a:solidFill>
                <a:schemeClr val="tx1"/>
              </a:solidFill>
            </a:endParaRPr>
          </a:p>
          <a:p>
            <a:pPr algn="l"/>
            <a:endParaRPr lang="en-US" sz="1800" dirty="0">
              <a:solidFill>
                <a:schemeClr val="tx1"/>
              </a:solidFill>
            </a:endParaRPr>
          </a:p>
          <a:p>
            <a:pPr marL="0">
              <a:buNone/>
            </a:pPr>
            <a:endParaRPr lang="en-US" dirty="0"/>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4</a:t>
            </a:r>
            <a:endParaRPr lang="en-US" dirty="0"/>
          </a:p>
        </p:txBody>
      </p:sp>
      <p:sp>
        <p:nvSpPr>
          <p:cNvPr id="3" name="2 Marcador de contenido"/>
          <p:cNvSpPr>
            <a:spLocks noGrp="1"/>
          </p:cNvSpPr>
          <p:nvPr>
            <p:ph idx="1"/>
          </p:nvPr>
        </p:nvSpPr>
        <p:spPr>
          <a:xfrm>
            <a:off x="1115616" y="1052736"/>
            <a:ext cx="6912768" cy="5616624"/>
          </a:xfrm>
          <a:noFill/>
        </p:spPr>
        <p:txBody>
          <a:bodyPr>
            <a:normAutofit/>
          </a:bodyPr>
          <a:lstStyle/>
          <a:p>
            <a:pPr marL="514350" indent="-514350" algn="just">
              <a:lnSpc>
                <a:spcPct val="80000"/>
              </a:lnSpc>
              <a:spcBef>
                <a:spcPts val="1800"/>
              </a:spcBef>
              <a:buFont typeface="+mj-lt"/>
              <a:buAutoNum type="alphaLcParenR"/>
            </a:pPr>
            <a:r>
              <a:rPr lang="en-US" sz="1800" dirty="0"/>
              <a:t>Subject to the provisions of paragraph (b) of this Article, the disposition of property of Japan and of its nationals in the areas referred to in Article 2, and their claims, including debts, against the authorities presently administering such areas and the residents (including juridical persons) thereof, and the disposition in Japan of property of such authorities and residents, and of claims, including debts, of such authorities and residents against Japan and its nationals, shall be the subject of special arrangements between Japan and such authorities. The property of any of the Allied Powers or its nationals in the areas referred to in Article 2 shall, insofar as this has not already been done, be returned by the administering authority in the condition in which it now exists. (The term nationals whenever used in the present Treaty includes juridical persons.) </a:t>
            </a:r>
          </a:p>
          <a:p>
            <a:pPr marL="514350" indent="-514350" algn="just">
              <a:lnSpc>
                <a:spcPct val="80000"/>
              </a:lnSpc>
              <a:spcBef>
                <a:spcPts val="1800"/>
              </a:spcBef>
              <a:buFont typeface="+mj-lt"/>
              <a:buAutoNum type="alphaLcParenR"/>
            </a:pPr>
            <a:r>
              <a:rPr lang="en-US" sz="1800" dirty="0"/>
              <a:t>Japan recognizes the validity of dispositions of property of Japan and Japanese nationals made by or pursuant to directives of the United States Military Government in any of the areas referred to in Articles 2 and 3. </a:t>
            </a:r>
          </a:p>
          <a:p>
            <a:pPr marL="514350" indent="-514350" algn="just">
              <a:lnSpc>
                <a:spcPct val="80000"/>
              </a:lnSpc>
              <a:spcBef>
                <a:spcPts val="1800"/>
              </a:spcBef>
              <a:buFont typeface="+mj-lt"/>
              <a:buAutoNum type="alphaLcParenR"/>
            </a:pPr>
            <a:r>
              <a:rPr lang="en-US" sz="1800" dirty="0"/>
              <a:t>Japanese owned submarine cables connection Japan with territory removed from Japanese control pursuant to the present Treaty shall be equally divided, Japan retaining the Japanese terminal and adjoining half of the cable, and the detached territory the remainder of the cable and connecting terminal facilities.</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p>
        </p:txBody>
      </p:sp>
      <p:sp>
        <p:nvSpPr>
          <p:cNvPr id="3" name="2 Marcador de contenido"/>
          <p:cNvSpPr>
            <a:spLocks noGrp="1"/>
          </p:cNvSpPr>
          <p:nvPr>
            <p:ph type="subTitle" idx="1"/>
          </p:nvPr>
        </p:nvSpPr>
        <p:spPr>
          <a:xfrm>
            <a:off x="971600" y="1428736"/>
            <a:ext cx="7848872" cy="4736568"/>
          </a:xfrm>
          <a:noFill/>
        </p:spPr>
        <p:txBody>
          <a:bodyPr>
            <a:normAutofit/>
          </a:bodyPr>
          <a:lstStyle/>
          <a:p>
            <a:pPr algn="l"/>
            <a:r>
              <a:rPr lang="en-US" sz="1800" dirty="0">
                <a:solidFill>
                  <a:schemeClr val="tx1"/>
                </a:solidFill>
              </a:rPr>
              <a:t>Military government is the form of administration by which an occupying power exercises governmental authority over occupied territory. In other words, military government is the government of occupied territory, and therefore it can be quickly seen that the Article 2(b) territory of Taiwan is occupied territory.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According to international law, Oct. 25, 1945 is the beginning of the military occupation of Taiwan, and certainly not "Taiwan Retrocession Day." A firm tenet of international law states that "Military occupation does not transfer sovereignty."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Due to an unfamiliarity with the laws of war, many researchers who read the SFPT completely fail to recognize an important point: After war, for territory separated from the "mother country" via the specifications of a peace treaty, the military government of the (principal) occupying power </a:t>
            </a:r>
            <a:r>
              <a:rPr lang="en-US" sz="1800" b="1" dirty="0">
                <a:solidFill>
                  <a:schemeClr val="tx1"/>
                </a:solidFill>
              </a:rPr>
              <a:t>does not end</a:t>
            </a:r>
            <a:r>
              <a:rPr lang="en-US" sz="1800" dirty="0">
                <a:solidFill>
                  <a:schemeClr val="tx1"/>
                </a:solidFill>
              </a:rPr>
              <a:t> with the coming into force of the peace treaty, but continues until legally supplanted (by a recognized civil government). </a:t>
            </a:r>
            <a:endParaRPr lang="en-US" dirty="0"/>
          </a:p>
          <a:p>
            <a:pPr marL="0">
              <a:buNone/>
            </a:pPr>
            <a:endParaRPr lang="en-US" dirty="0">
              <a:solidFill>
                <a:schemeClr val="bg1"/>
              </a:solidFill>
            </a:endParaRP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188640"/>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p>
        </p:txBody>
      </p:sp>
      <p:sp>
        <p:nvSpPr>
          <p:cNvPr id="3" name="2 Marcador de contenido"/>
          <p:cNvSpPr>
            <a:spLocks noGrp="1"/>
          </p:cNvSpPr>
          <p:nvPr>
            <p:ph type="subTitle" idx="1"/>
          </p:nvPr>
        </p:nvSpPr>
        <p:spPr>
          <a:xfrm>
            <a:off x="971600" y="980728"/>
            <a:ext cx="7848872" cy="5328592"/>
          </a:xfrm>
          <a:noFill/>
        </p:spPr>
        <p:txBody>
          <a:bodyPr>
            <a:noAutofit/>
          </a:bodyPr>
          <a:lstStyle/>
          <a:p>
            <a:pPr algn="l"/>
            <a:r>
              <a:rPr lang="en-US" sz="1800" dirty="0">
                <a:solidFill>
                  <a:schemeClr val="tx1"/>
                </a:solidFill>
              </a:rPr>
              <a:t>The territories as specified in Articles 2 and 3 of the treaty have been separated from the "motherland" of Japan, therefore the military governments exercising jurisdiction over these areas do not end with the coming into force of the peace treaty. Most civilian scholars, being unfamiliar with the subject of “military jurisdiction under international law,” have little understanding of such a concept. However such a “legal framework” has been verified by numerous rulings of the U.S. Supreme Court, and can be easily confirmed by examination of the precedent established in dealing with the territories acquired by the USA in the Mexican - American War and the Spanish - American War. </a:t>
            </a:r>
          </a:p>
          <a:p>
            <a:pPr algn="l">
              <a:spcBef>
                <a:spcPts val="0"/>
              </a:spcBef>
            </a:pPr>
            <a:endParaRPr lang="en-US" sz="1800" dirty="0">
              <a:solidFill>
                <a:schemeClr val="tx1"/>
              </a:solidFill>
            </a:endParaRPr>
          </a:p>
          <a:p>
            <a:pPr algn="l">
              <a:spcBef>
                <a:spcPts val="0"/>
              </a:spcBef>
            </a:pPr>
            <a:r>
              <a:rPr lang="en-US" sz="1800" dirty="0" smtClean="0">
                <a:solidFill>
                  <a:schemeClr val="tx1"/>
                </a:solidFill>
              </a:rPr>
              <a:t>A </a:t>
            </a:r>
            <a:r>
              <a:rPr lang="en-US" sz="1800" dirty="0">
                <a:solidFill>
                  <a:schemeClr val="tx1"/>
                </a:solidFill>
              </a:rPr>
              <a:t>detailed chart </a:t>
            </a:r>
            <a:r>
              <a:rPr lang="en-US" sz="1800" dirty="0" smtClean="0">
                <a:solidFill>
                  <a:schemeClr val="tx1"/>
                </a:solidFill>
              </a:rPr>
              <a:t>explaining </a:t>
            </a:r>
            <a:r>
              <a:rPr lang="en-US" sz="1800" dirty="0">
                <a:solidFill>
                  <a:schemeClr val="tx1"/>
                </a:solidFill>
              </a:rPr>
              <a:t>this principle, along with authoritative commentary, </a:t>
            </a:r>
            <a:r>
              <a:rPr lang="en-US" sz="1800" dirty="0" smtClean="0">
                <a:solidFill>
                  <a:schemeClr val="tx1"/>
                </a:solidFill>
              </a:rPr>
              <a:t>is in</a:t>
            </a:r>
            <a:r>
              <a:rPr lang="en-US" sz="1800" dirty="0">
                <a:solidFill>
                  <a:schemeClr val="tx1"/>
                </a:solidFill>
              </a:rPr>
              <a:t> </a:t>
            </a:r>
            <a:r>
              <a:rPr lang="en-US" sz="1800" dirty="0" smtClean="0">
                <a:solidFill>
                  <a:schemeClr val="tx1"/>
                </a:solidFill>
              </a:rPr>
              <a:t>our separate report on “Areas </a:t>
            </a:r>
            <a:r>
              <a:rPr lang="en-US" sz="1800" dirty="0">
                <a:solidFill>
                  <a:schemeClr val="tx1"/>
                </a:solidFill>
              </a:rPr>
              <a:t>Conquered by U.S. military forces and therefore under USMG jurisdiction, with later </a:t>
            </a:r>
            <a:r>
              <a:rPr lang="en-US" sz="1800" dirty="0" smtClean="0">
                <a:solidFill>
                  <a:schemeClr val="tx1"/>
                </a:solidFill>
              </a:rPr>
              <a:t>‘new disposition’ </a:t>
            </a:r>
            <a:r>
              <a:rPr lang="en-US" sz="1800" dirty="0">
                <a:solidFill>
                  <a:schemeClr val="tx1"/>
                </a:solidFill>
              </a:rPr>
              <a:t>by peace treaty</a:t>
            </a:r>
            <a:r>
              <a:rPr lang="en-US" sz="1800" dirty="0" smtClean="0">
                <a:solidFill>
                  <a:schemeClr val="tx1"/>
                </a:solidFill>
              </a:rPr>
              <a:t>.”</a:t>
            </a:r>
            <a:r>
              <a:rPr lang="en-US" sz="1800" dirty="0">
                <a:solidFill>
                  <a:schemeClr val="tx1"/>
                </a:solidFill>
              </a:rPr>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Article 4(b) should be read in conjunction with Article 23(a). </a:t>
            </a:r>
            <a:r>
              <a:rPr lang="en-US" sz="1800" dirty="0" smtClean="0">
                <a:solidFill>
                  <a:schemeClr val="tx1"/>
                </a:solidFill>
              </a:rPr>
              <a:t> This Article  </a:t>
            </a:r>
            <a:r>
              <a:rPr lang="en-US" sz="1800" dirty="0">
                <a:solidFill>
                  <a:schemeClr val="tx1"/>
                </a:solidFill>
              </a:rPr>
              <a:t>confirms that the United States of America in the principal occupying power of all territories under the geographic scope of the treaty. In consideration of this along with the specifications of Article 4(b), it is clear that the United States Military Government (USMG) has jurisdiction over all the territories in Articles 2 and 3. </a:t>
            </a:r>
            <a:endParaRPr lang="en-US" sz="1800" dirty="0">
              <a:solidFill>
                <a:schemeClr val="bg1"/>
              </a:solidFill>
            </a:endParaRPr>
          </a:p>
          <a:p>
            <a:pPr marL="0">
              <a:buNone/>
            </a:pPr>
            <a:endParaRPr lang="en-US" sz="1800" dirty="0">
              <a:solidFill>
                <a:schemeClr val="bg1"/>
              </a:solidFill>
            </a:endParaRPr>
          </a:p>
        </p:txBody>
      </p:sp>
      <p:sp>
        <p:nvSpPr>
          <p:cNvPr id="4" name="3 CuadroTexto"/>
          <p:cNvSpPr txBox="1"/>
          <p:nvPr/>
        </p:nvSpPr>
        <p:spPr>
          <a:xfrm>
            <a:off x="6804248" y="6125234"/>
            <a:ext cx="2016224" cy="400110"/>
          </a:xfrm>
          <a:prstGeom prst="rect">
            <a:avLst/>
          </a:prstGeom>
          <a:noFill/>
        </p:spPr>
        <p:txBody>
          <a:bodyPr wrap="square" rtlCol="0">
            <a:spAutoFit/>
          </a:bodyPr>
          <a:lstStyle/>
          <a:p>
            <a:pPr algn="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4</a:t>
            </a:r>
          </a:p>
        </p:txBody>
      </p:sp>
      <p:sp>
        <p:nvSpPr>
          <p:cNvPr id="3" name="2 Marcador de contenido"/>
          <p:cNvSpPr>
            <a:spLocks noGrp="1"/>
          </p:cNvSpPr>
          <p:nvPr>
            <p:ph type="subTitle" idx="1"/>
          </p:nvPr>
        </p:nvSpPr>
        <p:spPr>
          <a:xfrm>
            <a:off x="971600" y="1196752"/>
            <a:ext cx="7848872" cy="4968552"/>
          </a:xfrm>
          <a:noFill/>
        </p:spPr>
        <p:txBody>
          <a:bodyPr>
            <a:normAutofit/>
          </a:bodyPr>
          <a:lstStyle/>
          <a:p>
            <a:pPr algn="l"/>
            <a:r>
              <a:rPr lang="en-US" sz="1800" dirty="0">
                <a:solidFill>
                  <a:schemeClr val="tx1"/>
                </a:solidFill>
              </a:rPr>
              <a:t>For reference, also see the definition of </a:t>
            </a:r>
            <a:r>
              <a:rPr lang="en-US" sz="1800" b="1" dirty="0">
                <a:solidFill>
                  <a:schemeClr val="tx1"/>
                </a:solidFill>
              </a:rPr>
              <a:t>property</a:t>
            </a:r>
            <a:r>
              <a:rPr lang="en-US" sz="1800" dirty="0">
                <a:solidFill>
                  <a:schemeClr val="tx1"/>
                </a:solidFill>
              </a:rPr>
              <a:t>.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The question may be asked: What does USMG's jurisdiction include? To answer this question, we can refer to the United States' administration of the Ryukyu island group beginning in 1945, and thereby gain a full understanding. Of course, one important aspect of this jurisdiction was that the U.S. military authorities issued "Certificates of Identity" as travel documents for the native people of the Ryukyu islands.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Therefore it is fully reasonable under the terms of the SFPT to demand that the United States military authorities issue travel documents (aka “passports”) for the native people of Taiwan.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Contrastingly, there is no authorization in the Taiwan Relations Act, the Three Joint USA-PRC </a:t>
            </a:r>
            <a:r>
              <a:rPr lang="en-US" sz="1800" dirty="0" err="1">
                <a:solidFill>
                  <a:schemeClr val="tx1"/>
                </a:solidFill>
              </a:rPr>
              <a:t>Communiques</a:t>
            </a:r>
            <a:r>
              <a:rPr lang="en-US" sz="1800" dirty="0">
                <a:solidFill>
                  <a:schemeClr val="tx1"/>
                </a:solidFill>
              </a:rPr>
              <a:t>, any Executive Orders issued by the U.S. Commander in Chief, or the SFPT </a:t>
            </a:r>
            <a:r>
              <a:rPr lang="en-US" sz="1800" dirty="0" smtClean="0">
                <a:solidFill>
                  <a:schemeClr val="tx1"/>
                </a:solidFill>
              </a:rPr>
              <a:t>itself, </a:t>
            </a:r>
            <a:r>
              <a:rPr lang="en-US" sz="1800" dirty="0">
                <a:solidFill>
                  <a:schemeClr val="tx1"/>
                </a:solidFill>
              </a:rPr>
              <a:t>for an entity calling itself the “Republic of China” to issue passports to native Taiwanese people.</a:t>
            </a:r>
            <a:endParaRPr lang="en-US" sz="1800" dirty="0"/>
          </a:p>
          <a:p>
            <a:pPr marL="0">
              <a:buNone/>
            </a:pPr>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714752"/>
            <a:ext cx="7200800" cy="1946496"/>
          </a:xfrm>
          <a:noFill/>
        </p:spPr>
        <p:txBody>
          <a:bodyPr>
            <a:normAutofit/>
          </a:bodyPr>
          <a:lstStyle/>
          <a:p>
            <a:pPr marL="0" algn="ctr">
              <a:buNone/>
            </a:pPr>
            <a:r>
              <a:rPr lang="en-US" sz="2000" b="1" dirty="0"/>
              <a:t>Note:</a:t>
            </a:r>
            <a:r>
              <a:rPr lang="en-US" sz="2000" dirty="0"/>
              <a:t> </a:t>
            </a:r>
          </a:p>
          <a:p>
            <a:pPr marL="0">
              <a:buNone/>
            </a:pPr>
            <a:r>
              <a:rPr lang="en-US" sz="1600" dirty="0"/>
              <a:t>When speaking of territorial cession(s) between states, land area is certainly considered to be "property." </a:t>
            </a:r>
            <a:br>
              <a:rPr lang="en-US" sz="1600" dirty="0"/>
            </a:br>
            <a:r>
              <a:rPr lang="en-US" sz="1600" dirty="0"/>
              <a:t/>
            </a:r>
            <a:br>
              <a:rPr lang="en-US" sz="1600" dirty="0"/>
            </a:br>
            <a:r>
              <a:rPr lang="en-US" sz="1600" dirty="0"/>
              <a:t>In other words, Louisiana was originally the property of France, but was ceded to the USA in 1803. Florida was originally the property of Spain, but was ceded to the USA in 1821. Other examples are quite numerous, including :</a:t>
            </a:r>
            <a:endParaRPr lang="es-ES" sz="1600"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lvl="0" indent="-342900" algn="ctr">
              <a:spcBef>
                <a:spcPct val="20000"/>
              </a:spcBef>
              <a:defRPr/>
            </a:pPr>
            <a:r>
              <a:rPr lang="en-US" sz="2000" b="1" dirty="0"/>
              <a:t>Property:</a:t>
            </a:r>
            <a:r>
              <a:rPr lang="es-ES" sz="2000" b="1" dirty="0"/>
              <a:t> </a:t>
            </a: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p>
          <a:p>
            <a:pPr indent="-342900" algn="ctr">
              <a:spcBef>
                <a:spcPct val="20000"/>
              </a:spcBef>
              <a:defRPr/>
            </a:pPr>
            <a:r>
              <a:rPr lang="en-US" sz="1100" dirty="0">
                <a:latin typeface="Cambria" pitchFamily="18" charset="0"/>
              </a:rPr>
              <a:t>[ DEFINITION ]</a:t>
            </a:r>
            <a:endParaRPr kumimoji="0" lang="en-US" sz="1100" b="0" i="0" u="none" strike="noStrike" kern="1200" cap="none" spc="0" normalizeH="0" baseline="0" noProof="0" dirty="0">
              <a:ln>
                <a:noFill/>
              </a:ln>
              <a:solidFill>
                <a:schemeClr val="tx1"/>
              </a:solidFill>
              <a:effectLst/>
              <a:uLnTx/>
              <a:uFillTx/>
              <a:latin typeface="Cambria" pitchFamily="18" charset="0"/>
              <a:ea typeface="+mn-ea"/>
              <a:cs typeface="+mn-cs"/>
            </a:endParaRPr>
          </a:p>
          <a:p>
            <a:pPr lvl="0" indent="-342900">
              <a:spcBef>
                <a:spcPct val="20000"/>
              </a:spcBef>
              <a:defRPr/>
            </a:pPr>
            <a:r>
              <a:rPr lang="en-US" sz="1600" dirty="0"/>
              <a:t>(1) something, as land and assets, legally possessed, (2) a piece of real estate, (3) something tangible or intangible to which its owner has legal title, (4) the right of ownership; title.</a:t>
            </a:r>
            <a:endPar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115616" y="1916832"/>
          <a:ext cx="6768751" cy="3112123"/>
        </p:xfrm>
        <a:graphic>
          <a:graphicData uri="http://schemas.openxmlformats.org/drawingml/2006/table">
            <a:tbl>
              <a:tblPr firstRow="1" bandRow="1">
                <a:tableStyleId>{74C1A8A3-306A-4EB7-A6B1-4F7E0EB9C5D6}</a:tableStyleId>
              </a:tblPr>
              <a:tblGrid>
                <a:gridCol w="2256250">
                  <a:extLst>
                    <a:ext uri="{9D8B030D-6E8A-4147-A177-3AD203B41FA5}">
                      <a16:colId xmlns="" xmlns:a16="http://schemas.microsoft.com/office/drawing/2014/main" val="20000"/>
                    </a:ext>
                  </a:extLst>
                </a:gridCol>
                <a:gridCol w="1261759">
                  <a:extLst>
                    <a:ext uri="{9D8B030D-6E8A-4147-A177-3AD203B41FA5}">
                      <a16:colId xmlns="" xmlns:a16="http://schemas.microsoft.com/office/drawing/2014/main" val="20001"/>
                    </a:ext>
                  </a:extLst>
                </a:gridCol>
                <a:gridCol w="3250742">
                  <a:extLst>
                    <a:ext uri="{9D8B030D-6E8A-4147-A177-3AD203B41FA5}">
                      <a16:colId xmlns="" xmlns:a16="http://schemas.microsoft.com/office/drawing/2014/main" val="20002"/>
                    </a:ext>
                  </a:extLst>
                </a:gridCol>
              </a:tblGrid>
              <a:tr h="444589">
                <a:tc>
                  <a:txBody>
                    <a:bodyPr/>
                    <a:lstStyle/>
                    <a:p>
                      <a:r>
                        <a:rPr lang="en-US" sz="1800" kern="1200" noProof="0" dirty="0"/>
                        <a:t>Name of Cession</a:t>
                      </a:r>
                      <a:endParaRPr lang="en-US" noProof="0" dirty="0"/>
                    </a:p>
                  </a:txBody>
                  <a:tcPr/>
                </a:tc>
                <a:tc>
                  <a:txBody>
                    <a:bodyPr/>
                    <a:lstStyle/>
                    <a:p>
                      <a:r>
                        <a:rPr lang="en-US" sz="1800" kern="1200" noProof="0"/>
                        <a:t>Date</a:t>
                      </a:r>
                      <a:endParaRPr lang="en-US" noProof="0"/>
                    </a:p>
                  </a:txBody>
                  <a:tcPr/>
                </a:tc>
                <a:tc>
                  <a:txBody>
                    <a:bodyPr/>
                    <a:lstStyle/>
                    <a:p>
                      <a:r>
                        <a:rPr lang="en-US" sz="1800" kern="1200" noProof="0"/>
                        <a:t>Originally the property of</a:t>
                      </a:r>
                      <a:endParaRPr lang="en-US" noProof="0"/>
                    </a:p>
                  </a:txBody>
                  <a:tcPr/>
                </a:tc>
                <a:extLst>
                  <a:ext uri="{0D108BD9-81ED-4DB2-BD59-A6C34878D82A}">
                    <a16:rowId xmlns="" xmlns:a16="http://schemas.microsoft.com/office/drawing/2014/main" val="10000"/>
                  </a:ext>
                </a:extLst>
              </a:tr>
              <a:tr h="444589">
                <a:tc>
                  <a:txBody>
                    <a:bodyPr/>
                    <a:lstStyle/>
                    <a:p>
                      <a:r>
                        <a:rPr lang="es-ES" dirty="0"/>
                        <a:t>California</a:t>
                      </a:r>
                    </a:p>
                  </a:txBody>
                  <a:tcPr marL="47625" marR="47625" marT="47625" marB="47625" anchor="ctr"/>
                </a:tc>
                <a:tc>
                  <a:txBody>
                    <a:bodyPr/>
                    <a:lstStyle/>
                    <a:p>
                      <a:r>
                        <a:rPr lang="es-ES"/>
                        <a:t>1848</a:t>
                      </a:r>
                    </a:p>
                  </a:txBody>
                  <a:tcPr marL="47625" marR="47625" marT="47625" marB="47625" anchor="ctr"/>
                </a:tc>
                <a:tc>
                  <a:txBody>
                    <a:bodyPr/>
                    <a:lstStyle/>
                    <a:p>
                      <a:r>
                        <a:rPr lang="es-ES" dirty="0"/>
                        <a:t>     Mexico</a:t>
                      </a:r>
                    </a:p>
                  </a:txBody>
                  <a:tcPr marL="47625" marR="47625" marT="47625" marB="47625" anchor="ctr"/>
                </a:tc>
                <a:extLst>
                  <a:ext uri="{0D108BD9-81ED-4DB2-BD59-A6C34878D82A}">
                    <a16:rowId xmlns="" xmlns:a16="http://schemas.microsoft.com/office/drawing/2014/main" val="10001"/>
                  </a:ext>
                </a:extLst>
              </a:tr>
              <a:tr h="444589">
                <a:tc>
                  <a:txBody>
                    <a:bodyPr/>
                    <a:lstStyle/>
                    <a:p>
                      <a:r>
                        <a:rPr lang="es-ES"/>
                        <a:t>Gadsden Purchase</a:t>
                      </a:r>
                    </a:p>
                  </a:txBody>
                  <a:tcPr marL="47625" marR="47625" marT="47625" marB="47625" anchor="ctr"/>
                </a:tc>
                <a:tc>
                  <a:txBody>
                    <a:bodyPr/>
                    <a:lstStyle/>
                    <a:p>
                      <a:r>
                        <a:rPr lang="es-ES"/>
                        <a:t>1853</a:t>
                      </a:r>
                    </a:p>
                  </a:txBody>
                  <a:tcPr marL="47625" marR="47625" marT="47625" marB="47625" anchor="ctr"/>
                </a:tc>
                <a:tc>
                  <a:txBody>
                    <a:bodyPr/>
                    <a:lstStyle/>
                    <a:p>
                      <a:r>
                        <a:rPr lang="es-ES" dirty="0"/>
                        <a:t>     Mexico</a:t>
                      </a:r>
                    </a:p>
                  </a:txBody>
                  <a:tcPr marL="47625" marR="47625" marT="47625" marB="47625" anchor="ctr"/>
                </a:tc>
                <a:extLst>
                  <a:ext uri="{0D108BD9-81ED-4DB2-BD59-A6C34878D82A}">
                    <a16:rowId xmlns="" xmlns:a16="http://schemas.microsoft.com/office/drawing/2014/main" val="10002"/>
                  </a:ext>
                </a:extLst>
              </a:tr>
              <a:tr h="444589">
                <a:tc>
                  <a:txBody>
                    <a:bodyPr/>
                    <a:lstStyle/>
                    <a:p>
                      <a:r>
                        <a:rPr lang="es-ES"/>
                        <a:t>Alaska</a:t>
                      </a:r>
                    </a:p>
                  </a:txBody>
                  <a:tcPr marL="47625" marR="47625" marT="47625" marB="47625" anchor="ctr"/>
                </a:tc>
                <a:tc>
                  <a:txBody>
                    <a:bodyPr/>
                    <a:lstStyle/>
                    <a:p>
                      <a:r>
                        <a:rPr lang="es-ES"/>
                        <a:t>1867</a:t>
                      </a:r>
                    </a:p>
                  </a:txBody>
                  <a:tcPr marL="47625" marR="47625" marT="47625" marB="47625" anchor="ctr"/>
                </a:tc>
                <a:tc>
                  <a:txBody>
                    <a:bodyPr/>
                    <a:lstStyle/>
                    <a:p>
                      <a:r>
                        <a:rPr lang="es-ES" dirty="0"/>
                        <a:t>     Russia</a:t>
                      </a:r>
                    </a:p>
                  </a:txBody>
                  <a:tcPr marL="47625" marR="47625" marT="47625" marB="47625" anchor="ctr"/>
                </a:tc>
                <a:extLst>
                  <a:ext uri="{0D108BD9-81ED-4DB2-BD59-A6C34878D82A}">
                    <a16:rowId xmlns="" xmlns:a16="http://schemas.microsoft.com/office/drawing/2014/main" val="10003"/>
                  </a:ext>
                </a:extLst>
              </a:tr>
              <a:tr h="444589">
                <a:tc>
                  <a:txBody>
                    <a:bodyPr/>
                    <a:lstStyle/>
                    <a:p>
                      <a:r>
                        <a:rPr lang="es-ES"/>
                        <a:t>Guam</a:t>
                      </a:r>
                    </a:p>
                  </a:txBody>
                  <a:tcPr marL="47625" marR="47625" marT="47625" marB="47625" anchor="ctr"/>
                </a:tc>
                <a:tc>
                  <a:txBody>
                    <a:bodyPr/>
                    <a:lstStyle/>
                    <a:p>
                      <a:r>
                        <a:rPr lang="es-ES"/>
                        <a:t>1899</a:t>
                      </a:r>
                    </a:p>
                  </a:txBody>
                  <a:tcPr marL="47625" marR="47625" marT="47625" marB="47625" anchor="ctr"/>
                </a:tc>
                <a:tc>
                  <a:txBody>
                    <a:bodyPr/>
                    <a:lstStyle/>
                    <a:p>
                      <a:r>
                        <a:rPr lang="es-ES" dirty="0"/>
                        <a:t>     Spain</a:t>
                      </a:r>
                    </a:p>
                  </a:txBody>
                  <a:tcPr marL="47625" marR="47625" marT="47625" marB="47625" anchor="ctr"/>
                </a:tc>
                <a:extLst>
                  <a:ext uri="{0D108BD9-81ED-4DB2-BD59-A6C34878D82A}">
                    <a16:rowId xmlns="" xmlns:a16="http://schemas.microsoft.com/office/drawing/2014/main" val="10004"/>
                  </a:ext>
                </a:extLst>
              </a:tr>
              <a:tr h="444589">
                <a:tc>
                  <a:txBody>
                    <a:bodyPr/>
                    <a:lstStyle/>
                    <a:p>
                      <a:r>
                        <a:rPr lang="es-ES"/>
                        <a:t>Puerto Rico</a:t>
                      </a:r>
                    </a:p>
                  </a:txBody>
                  <a:tcPr marL="47625" marR="47625" marT="47625" marB="47625" anchor="ctr"/>
                </a:tc>
                <a:tc>
                  <a:txBody>
                    <a:bodyPr/>
                    <a:lstStyle/>
                    <a:p>
                      <a:r>
                        <a:rPr lang="es-ES"/>
                        <a:t>1899</a:t>
                      </a:r>
                    </a:p>
                  </a:txBody>
                  <a:tcPr marL="47625" marR="47625" marT="47625" marB="47625" anchor="ctr"/>
                </a:tc>
                <a:tc>
                  <a:txBody>
                    <a:bodyPr/>
                    <a:lstStyle/>
                    <a:p>
                      <a:r>
                        <a:rPr lang="es-ES" dirty="0"/>
                        <a:t>     Spain</a:t>
                      </a:r>
                    </a:p>
                  </a:txBody>
                  <a:tcPr marL="47625" marR="47625" marT="47625" marB="47625" anchor="ctr"/>
                </a:tc>
                <a:extLst>
                  <a:ext uri="{0D108BD9-81ED-4DB2-BD59-A6C34878D82A}">
                    <a16:rowId xmlns="" xmlns:a16="http://schemas.microsoft.com/office/drawing/2014/main" val="10005"/>
                  </a:ext>
                </a:extLst>
              </a:tr>
              <a:tr h="444589">
                <a:tc>
                  <a:txBody>
                    <a:bodyPr/>
                    <a:lstStyle/>
                    <a:p>
                      <a:r>
                        <a:rPr lang="es-ES"/>
                        <a:t>Virgin Islands</a:t>
                      </a:r>
                    </a:p>
                  </a:txBody>
                  <a:tcPr marL="47625" marR="47625" marT="47625" marB="47625" anchor="ctr"/>
                </a:tc>
                <a:tc>
                  <a:txBody>
                    <a:bodyPr/>
                    <a:lstStyle/>
                    <a:p>
                      <a:r>
                        <a:rPr lang="es-ES"/>
                        <a:t>1917</a:t>
                      </a:r>
                    </a:p>
                  </a:txBody>
                  <a:tcPr marL="47625" marR="47625" marT="47625" marB="47625" anchor="ctr"/>
                </a:tc>
                <a:tc>
                  <a:txBody>
                    <a:bodyPr/>
                    <a:lstStyle/>
                    <a:p>
                      <a:r>
                        <a:rPr lang="es-ES" dirty="0"/>
                        <a:t>     Denmark</a:t>
                      </a:r>
                    </a:p>
                  </a:txBody>
                  <a:tcPr marL="47625" marR="47625" marT="47625" marB="47625" anchor="ctr"/>
                </a:tc>
                <a:extLst>
                  <a:ext uri="{0D108BD9-81ED-4DB2-BD59-A6C34878D82A}">
                    <a16:rowId xmlns=""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2592288"/>
          </a:xfrm>
        </p:spPr>
        <p:txBody>
          <a:bodyPr>
            <a:normAutofit/>
          </a:bodyPr>
          <a:lstStyle/>
          <a:p>
            <a:r>
              <a:rPr lang="en-US" sz="3600" b="1" dirty="0">
                <a:latin typeface="Candara" pitchFamily="34" charset="0"/>
              </a:rPr>
              <a:t>Preliminary Issues for a Discussion of the </a:t>
            </a:r>
            <a:br>
              <a:rPr lang="en-US" sz="3600" b="1" dirty="0">
                <a:latin typeface="Candara" pitchFamily="34" charset="0"/>
              </a:rPr>
            </a:br>
            <a:r>
              <a:rPr lang="en-US" sz="3600" b="1" dirty="0">
                <a:latin typeface="Candara" pitchFamily="34" charset="0"/>
              </a:rPr>
              <a:t>San Francisco Peace Treaty (SFPT)</a:t>
            </a:r>
            <a:br>
              <a:rPr lang="en-US" sz="3600" b="1" dirty="0">
                <a:latin typeface="Candara" pitchFamily="34" charset="0"/>
              </a:rPr>
            </a:br>
            <a:r>
              <a:rPr lang="en-US" sz="3600" b="1" dirty="0">
                <a:latin typeface="Candara" pitchFamily="34" charset="0"/>
              </a:rPr>
              <a:t>under </a:t>
            </a:r>
            <a:r>
              <a:rPr lang="en-US" sz="3600" b="1" dirty="0" smtClean="0">
                <a:latin typeface="Candara" pitchFamily="34" charset="0"/>
              </a:rPr>
              <a:t>U.S. </a:t>
            </a:r>
            <a:r>
              <a:rPr lang="en-US" sz="3600" b="1" dirty="0">
                <a:latin typeface="Candara" pitchFamily="34" charset="0"/>
              </a:rPr>
              <a:t>law</a:t>
            </a:r>
            <a:endParaRPr lang="es-ES" sz="3600" b="1" dirty="0">
              <a:latin typeface="Candar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6</a:t>
            </a:r>
            <a:endParaRPr lang="en-US" dirty="0"/>
          </a:p>
        </p:txBody>
      </p:sp>
      <p:sp>
        <p:nvSpPr>
          <p:cNvPr id="3" name="2 Marcador de contenido"/>
          <p:cNvSpPr>
            <a:spLocks noGrp="1"/>
          </p:cNvSpPr>
          <p:nvPr>
            <p:ph idx="1"/>
          </p:nvPr>
        </p:nvSpPr>
        <p:spPr>
          <a:xfrm>
            <a:off x="1115616" y="1643050"/>
            <a:ext cx="6912768" cy="4306230"/>
          </a:xfrm>
          <a:noFill/>
        </p:spPr>
        <p:txBody>
          <a:bodyPr>
            <a:noAutofit/>
          </a:bodyPr>
          <a:lstStyle/>
          <a:p>
            <a:pPr marL="514350" indent="-514350" algn="just">
              <a:lnSpc>
                <a:spcPct val="80000"/>
              </a:lnSpc>
              <a:spcBef>
                <a:spcPts val="1800"/>
              </a:spcBef>
              <a:buFont typeface="+mj-lt"/>
              <a:buAutoNum type="alphaLcParenR"/>
            </a:pPr>
            <a:r>
              <a:rPr lang="en-US" sz="1800" dirty="0"/>
              <a:t>All occupation forces of the Allied Powers shall be withdrawn from Japan as soon as possible after the coming into force of the present Treaty, and in any case not later than 90 days thereafter. Nothing in this provision shall, however, prevent the stationing or retention of foreign armed forces in Japanese territory under or in consequence of any bilateral or multilateral agreements which have been or may be made between one or more of the Allied Powers, on the one hand, and Japan on the other. </a:t>
            </a:r>
          </a:p>
          <a:p>
            <a:pPr marL="514350" indent="-514350" algn="just">
              <a:lnSpc>
                <a:spcPct val="80000"/>
              </a:lnSpc>
              <a:spcBef>
                <a:spcPts val="1800"/>
              </a:spcBef>
              <a:buFont typeface="+mj-lt"/>
              <a:buAutoNum type="alphaLcParenR"/>
            </a:pPr>
            <a:r>
              <a:rPr lang="en-US" sz="1800" dirty="0"/>
              <a:t>The provisions of Article 9 of the Potsdam Proclamation of 26 July 1945, dealing with the return of Japanese military forces to their homes, to the extent not already completed, will be carried out. </a:t>
            </a:r>
          </a:p>
          <a:p>
            <a:pPr marL="514350" indent="-514350" algn="just">
              <a:lnSpc>
                <a:spcPct val="80000"/>
              </a:lnSpc>
              <a:spcBef>
                <a:spcPts val="1800"/>
              </a:spcBef>
              <a:buFont typeface="+mj-lt"/>
              <a:buAutoNum type="alphaLcParenR"/>
            </a:pPr>
            <a:r>
              <a:rPr lang="en-US" sz="1800" dirty="0"/>
              <a:t>All Japanese property for which compensation has not already been paid, which was supplied for the use of the occupation forces and which remains in the possession of those forces at the time of the coming into force of the present Treaty, shall be returned to the Japanese Government within the same 90 days unless other arrangements are made by mutual agreement.</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6</a:t>
            </a:r>
          </a:p>
        </p:txBody>
      </p:sp>
      <p:sp>
        <p:nvSpPr>
          <p:cNvPr id="3" name="2 Marcador de contenido"/>
          <p:cNvSpPr>
            <a:spLocks noGrp="1"/>
          </p:cNvSpPr>
          <p:nvPr>
            <p:ph type="subTitle" idx="1"/>
          </p:nvPr>
        </p:nvSpPr>
        <p:spPr>
          <a:xfrm>
            <a:off x="1071538" y="1428736"/>
            <a:ext cx="7848872" cy="4500594"/>
          </a:xfrm>
          <a:noFill/>
        </p:spPr>
        <p:txBody>
          <a:bodyPr>
            <a:normAutofit fontScale="92500" lnSpcReduction="20000"/>
          </a:bodyPr>
          <a:lstStyle/>
          <a:p>
            <a:pPr algn="l">
              <a:spcBef>
                <a:spcPts val="1200"/>
              </a:spcBef>
            </a:pPr>
            <a:r>
              <a:rPr lang="en-US" sz="1900" dirty="0">
                <a:solidFill>
                  <a:schemeClr val="tx1"/>
                </a:solidFill>
              </a:rPr>
              <a:t>In order to deny that Taiwan is under military occupation, many people make reference to Article 6(a) of the treaty. </a:t>
            </a:r>
          </a:p>
          <a:p>
            <a:pPr algn="l">
              <a:spcBef>
                <a:spcPts val="1200"/>
              </a:spcBef>
            </a:pPr>
            <a:r>
              <a:rPr lang="en-US" sz="1900" dirty="0">
                <a:solidFill>
                  <a:schemeClr val="tx1"/>
                </a:solidFill>
              </a:rPr>
              <a:t>However, with the coming into force of the SFPT on April 28, 1952, Taiwan immediately became separated from Japan. Hence, Article 6(a) has no relationship to Taiwan territory whatsoever. </a:t>
            </a:r>
          </a:p>
          <a:p>
            <a:pPr algn="l">
              <a:spcBef>
                <a:spcPts val="1200"/>
              </a:spcBef>
            </a:pPr>
            <a:r>
              <a:rPr lang="en-US" sz="1900" dirty="0">
                <a:solidFill>
                  <a:schemeClr val="tx1"/>
                </a:solidFill>
              </a:rPr>
              <a:t>Additional supporting analysis for this interpretation may be found by researching the historical record.  Notably, with the end of USMG jurisdiction in California, Puerto Rico, Philippines, Guam, Cuba, the </a:t>
            </a:r>
            <a:r>
              <a:rPr lang="en-US" sz="1900" dirty="0" err="1">
                <a:solidFill>
                  <a:schemeClr val="tx1"/>
                </a:solidFill>
              </a:rPr>
              <a:t>Ryukyus</a:t>
            </a:r>
            <a:r>
              <a:rPr lang="en-US" sz="1900" dirty="0">
                <a:solidFill>
                  <a:schemeClr val="tx1"/>
                </a:solidFill>
              </a:rPr>
              <a:t> islands, etc. each has become either (a) a sovereign nation, or (b) "part" of another sovereign nation. Significantly, each area has a fully functioning and fully recognized "civil government," which of course has </a:t>
            </a:r>
            <a:r>
              <a:rPr lang="en-US" sz="1900" b="1" i="1" dirty="0">
                <a:solidFill>
                  <a:schemeClr val="tx1"/>
                </a:solidFill>
              </a:rPr>
              <a:t>supplanted</a:t>
            </a:r>
            <a:r>
              <a:rPr lang="en-US" sz="1900" dirty="0">
                <a:solidFill>
                  <a:schemeClr val="tx1"/>
                </a:solidFill>
              </a:rPr>
              <a:t> USMG jurisdiction, and thus ended the military occupation. </a:t>
            </a:r>
          </a:p>
          <a:p>
            <a:pPr algn="l">
              <a:spcBef>
                <a:spcPts val="1200"/>
              </a:spcBef>
            </a:pPr>
            <a:r>
              <a:rPr lang="en-US" sz="1900" dirty="0">
                <a:solidFill>
                  <a:schemeClr val="tx1"/>
                </a:solidFill>
              </a:rPr>
              <a:t>Taiwan is clearly the exception, and is often described as having an “undetermined political status.”  Indeed, since the end of the WWII, it has been the official policy of the United States government that the status of Taiwan is "an unsettled question . . . . " In light of these facts, the only possible conclusion is that in the present day, under the Law of Nations, Taiwan remains as occupied territory after peace treaty cession.</a:t>
            </a:r>
          </a:p>
          <a:p>
            <a:pPr algn="l"/>
            <a:endParaRPr lang="en-US" sz="1800" dirty="0">
              <a:solidFill>
                <a:schemeClr val="tx1"/>
              </a:solidFill>
            </a:endParaRPr>
          </a:p>
          <a:p>
            <a:pPr algn="l"/>
            <a:endParaRPr lang="en-US" dirty="0">
              <a:solidFill>
                <a:schemeClr val="tx1"/>
              </a:solidFill>
            </a:endParaRPr>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21</a:t>
            </a:r>
            <a:endParaRPr lang="en-US" dirty="0"/>
          </a:p>
        </p:txBody>
      </p:sp>
      <p:sp>
        <p:nvSpPr>
          <p:cNvPr id="3" name="2 Marcador de contenido"/>
          <p:cNvSpPr>
            <a:spLocks noGrp="1"/>
          </p:cNvSpPr>
          <p:nvPr>
            <p:ph idx="1"/>
          </p:nvPr>
        </p:nvSpPr>
        <p:spPr>
          <a:xfrm>
            <a:off x="1115616" y="1785926"/>
            <a:ext cx="6912768" cy="2219138"/>
          </a:xfrm>
          <a:noFill/>
        </p:spPr>
        <p:txBody>
          <a:bodyPr>
            <a:normAutofit/>
          </a:bodyPr>
          <a:lstStyle/>
          <a:p>
            <a:pPr marL="0" indent="-514350" algn="just">
              <a:spcBef>
                <a:spcPts val="0"/>
              </a:spcBef>
              <a:buNone/>
            </a:pPr>
            <a:r>
              <a:rPr lang="en-US" sz="1800" dirty="0"/>
              <a:t>Notwithstanding the provisions of Article 25 of the present Treaty, China shall be entitled to the benefits of Articles 10 and 14(a)2; and Korea to the benefits of Articles 2, 4, 9 and 12 of the present Treaty.</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21</a:t>
            </a: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en-US" sz="1800" dirty="0">
                <a:solidFill>
                  <a:schemeClr val="tx1"/>
                </a:solidFill>
              </a:rPr>
              <a:t>The Republic of China was not a signatory to the SFPT, and therefore cannot claim any rights, benefits, interest, etc. from the treaty (unless specifically stated therein).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Under the terms of Article 2(b) it is clear that Japan has renounced all rights over Taiwan, but no "receiving country" was specified. Article 21 specifies the benefits that China is to receive from the treaty, which are primarily in regard to the geographic delineation of certain territory in mainland China, and war reparations. Significantly, Article 21 makes no mention of Taiwan.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Accordingly, it is important to read Articles 2(b) and 21 together, in order to understand the full import of the treaty's specifications, and to clearly understand that Taiwan was not awarded to China (either the PRC or the ROC).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It is also important to recognize that as non-signatories to the SFPT, neither the ROC nor the PRC are included in the meaning of the term "Allied Powers." Such a determination arises directly from SFPT Article 25.</a:t>
            </a:r>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23</a:t>
            </a:r>
            <a:endParaRPr lang="en-US" dirty="0"/>
          </a:p>
        </p:txBody>
      </p:sp>
      <p:sp>
        <p:nvSpPr>
          <p:cNvPr id="3" name="2 Marcador de contenido"/>
          <p:cNvSpPr>
            <a:spLocks noGrp="1"/>
          </p:cNvSpPr>
          <p:nvPr>
            <p:ph idx="1"/>
          </p:nvPr>
        </p:nvSpPr>
        <p:spPr>
          <a:xfrm>
            <a:off x="1115616" y="1500174"/>
            <a:ext cx="6912768" cy="4500594"/>
          </a:xfrm>
          <a:noFill/>
        </p:spPr>
        <p:txBody>
          <a:bodyPr>
            <a:normAutofit/>
          </a:bodyPr>
          <a:lstStyle/>
          <a:p>
            <a:pPr marL="514350" indent="-514350" algn="just">
              <a:lnSpc>
                <a:spcPct val="80000"/>
              </a:lnSpc>
              <a:spcBef>
                <a:spcPts val="1800"/>
              </a:spcBef>
              <a:buFont typeface="+mj-lt"/>
              <a:buAutoNum type="alphaLcParenR"/>
            </a:pPr>
            <a:r>
              <a:rPr lang="en-US" sz="1800" dirty="0"/>
              <a:t>The present Treaty shall be ratified by the States which sign it, including Japan, and will come into force for all the States which have then ratified it, when instruments of ratification have been deposited by Japan and by a majority, including the United States of America as the principal occupying Power, of the following States, namely Australia, Canada, Ceylon, France, Indonesia, the Kingdom of the Netherlands, New Zealand, Pakistan, the Republic of the Philippines, the United Kingdom of Great Britain and Northern Ireland, and the United States of America. The present Treaty shall come into force of each State which subsequently ratifies it, on the date of the deposit of its instrument of ratification. </a:t>
            </a:r>
          </a:p>
          <a:p>
            <a:pPr marL="514350" indent="-514350" algn="just">
              <a:lnSpc>
                <a:spcPct val="80000"/>
              </a:lnSpc>
              <a:spcBef>
                <a:spcPts val="1800"/>
              </a:spcBef>
              <a:buFont typeface="+mj-lt"/>
              <a:buAutoNum type="alphaLcParenR"/>
            </a:pPr>
            <a:r>
              <a:rPr lang="en-US" sz="1800" dirty="0"/>
              <a:t>If the Treaty has not come into force within nine months after the date of the deposit of Japan's ratification, any State which has ratified it may bring the Treaty into force between itself and Japan by a notification to that effect given to the Governments of Japan and the United States of America not later than three years after the date of deposit of Japan's ratification.</a:t>
            </a:r>
            <a:endParaRPr lang="es-ES" sz="1800"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23</a:t>
            </a:r>
          </a:p>
        </p:txBody>
      </p:sp>
      <p:sp>
        <p:nvSpPr>
          <p:cNvPr id="3" name="2 Marcador de contenido"/>
          <p:cNvSpPr>
            <a:spLocks noGrp="1"/>
          </p:cNvSpPr>
          <p:nvPr>
            <p:ph type="subTitle" idx="1"/>
          </p:nvPr>
        </p:nvSpPr>
        <p:spPr>
          <a:xfrm>
            <a:off x="971600" y="1196752"/>
            <a:ext cx="7848872" cy="4968552"/>
          </a:xfrm>
          <a:noFill/>
        </p:spPr>
        <p:txBody>
          <a:bodyPr>
            <a:normAutofit fontScale="92500" lnSpcReduction="20000"/>
          </a:bodyPr>
          <a:lstStyle/>
          <a:p>
            <a:pPr algn="l"/>
            <a:r>
              <a:rPr lang="en-US" sz="1900" dirty="0">
                <a:solidFill>
                  <a:schemeClr val="tx1"/>
                </a:solidFill>
              </a:rPr>
              <a:t>The territories as specified in Articles 2 and 3 of the treaty have been separated from the "motherland" of Japan, therefore as explained in the ANNOTATIONS to Article 4(b) above, the military governments exercising jurisdiction over these areas do not end with the coming into force of the peace treaty.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More detailed explanations regarding this principle can be found in specific U.S. Supreme Court cases, beginning with Cross v. Harrison, 57 U.S. 164 (1853), and with reaffirmation in Dooley v. U.S., 182 U.S. 222 (1901), </a:t>
            </a:r>
            <a:r>
              <a:rPr lang="en-US" sz="1900" dirty="0" err="1">
                <a:solidFill>
                  <a:schemeClr val="tx1"/>
                </a:solidFill>
              </a:rPr>
              <a:t>Santaigo</a:t>
            </a:r>
            <a:r>
              <a:rPr lang="en-US" sz="1900" dirty="0">
                <a:solidFill>
                  <a:schemeClr val="tx1"/>
                </a:solidFill>
              </a:rPr>
              <a:t> v. </a:t>
            </a:r>
            <a:r>
              <a:rPr lang="en-US" sz="1900" dirty="0" err="1">
                <a:solidFill>
                  <a:schemeClr val="tx1"/>
                </a:solidFill>
              </a:rPr>
              <a:t>Nogueras</a:t>
            </a:r>
            <a:r>
              <a:rPr lang="en-US" sz="1900" dirty="0">
                <a:solidFill>
                  <a:schemeClr val="tx1"/>
                </a:solidFill>
              </a:rPr>
              <a:t>, 214 U.S. 260 (1909) , etc.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The above concepts regarding "conquest," "military government," "military occupation," etc. form an important part of the laws of occupation, which are included in the internationally recognized laws of war.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Anyone familiar with these legal concepts will recognize that the SFPT must designate "the (principal) occupying power" in order to ascertain which country bears the final responsibility for the military occupation of the areas specified in Articles 2 and 3.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Moreover, this Article’s designation of the United States of America as the “principal occupying power” indicates that all States which ratify the treaty are agreeing to the United States fulfilling this role. </a:t>
            </a:r>
          </a:p>
          <a:p>
            <a:pPr marL="0">
              <a:buNone/>
            </a:pPr>
            <a:endParaRPr lang="en-US" dirty="0">
              <a:solidFill>
                <a:schemeClr val="bg1"/>
              </a:solidFill>
            </a:endParaRPr>
          </a:p>
        </p:txBody>
      </p:sp>
      <p:sp>
        <p:nvSpPr>
          <p:cNvPr id="4" name="3 CuadroTexto"/>
          <p:cNvSpPr txBox="1"/>
          <p:nvPr/>
        </p:nvSpPr>
        <p:spPr>
          <a:xfrm>
            <a:off x="6804248" y="6021288"/>
            <a:ext cx="2016224" cy="400110"/>
          </a:xfrm>
          <a:prstGeom prst="rect">
            <a:avLst/>
          </a:prstGeom>
          <a:noFill/>
        </p:spPr>
        <p:txBody>
          <a:bodyPr wrap="square" rtlCol="0">
            <a:spAutoFit/>
          </a:bodyPr>
          <a:lstStyle/>
          <a:p>
            <a:pPr algn="r"/>
            <a:r>
              <a:rPr lang="en-US" sz="2000" i="1" dirty="0">
                <a:ln>
                  <a:solidFill>
                    <a:srgbClr val="00B050"/>
                  </a:solidFill>
                </a:ln>
                <a:solidFill>
                  <a:schemeClr val="accent3">
                    <a:lumMod val="75000"/>
                  </a:schemeClr>
                </a:solidFill>
                <a:effectLst>
                  <a:outerShdw blurRad="38100" dist="38100" dir="2700000" algn="tl">
                    <a:srgbClr val="000000">
                      <a:alpha val="43137"/>
                    </a:srgbClr>
                  </a:outerShdw>
                  <a:reflection blurRad="6350" stA="55000" endA="50" endPos="85000" dir="5400000" sy="-100000" algn="bl" rotWithShape="0"/>
                </a:effectLst>
              </a:rPr>
              <a:t>Continued…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23</a:t>
            </a:r>
          </a:p>
        </p:txBody>
      </p:sp>
      <p:sp>
        <p:nvSpPr>
          <p:cNvPr id="3" name="2 Marcador de contenido"/>
          <p:cNvSpPr>
            <a:spLocks noGrp="1"/>
          </p:cNvSpPr>
          <p:nvPr>
            <p:ph type="subTitle" idx="1"/>
          </p:nvPr>
        </p:nvSpPr>
        <p:spPr>
          <a:xfrm>
            <a:off x="971600" y="1357298"/>
            <a:ext cx="7848872" cy="4857784"/>
          </a:xfrm>
          <a:noFill/>
        </p:spPr>
        <p:txBody>
          <a:bodyPr>
            <a:normAutofit fontScale="92500" lnSpcReduction="20000"/>
          </a:bodyPr>
          <a:lstStyle/>
          <a:p>
            <a:pPr algn="l"/>
            <a:r>
              <a:rPr lang="en-US" sz="1900" dirty="0">
                <a:solidFill>
                  <a:schemeClr val="tx1"/>
                </a:solidFill>
              </a:rPr>
              <a:t>The term "the principal occupying power" signifies that the military troops of other countries may be directed to undertake the military occupation of particular areas, thus forming a "principal - agent relationship." This is exactly what happened in the situation of Taiwan.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We must not forget that with the coming into force of the SFPT on April 28, 1952, the Allies have, for all effective purposes, disbanded. However, the jurisdiction of USMG continues. Such an interpretation flows naturally from Article 23(a) read in conjunction with Article 4(b).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At the most basic level, Taiwan is conquered territory of the United States of America, and in General Order No. 1 of Sept. 2, 1945, (Supreme Commander) General Douglas MacArthur directed the military troops of Chiang Kai-shek to come to Taiwan to handle the surrender ceremonies and subsequent administration. </a:t>
            </a:r>
            <a:br>
              <a:rPr lang="en-US" sz="1900" dirty="0">
                <a:solidFill>
                  <a:schemeClr val="tx1"/>
                </a:solidFill>
              </a:rPr>
            </a:br>
            <a:r>
              <a:rPr lang="en-US" sz="1900" dirty="0">
                <a:solidFill>
                  <a:schemeClr val="tx1"/>
                </a:solidFill>
              </a:rPr>
              <a:t/>
            </a:r>
            <a:br>
              <a:rPr lang="en-US" sz="1900" dirty="0">
                <a:solidFill>
                  <a:schemeClr val="tx1"/>
                </a:solidFill>
              </a:rPr>
            </a:br>
            <a:r>
              <a:rPr lang="en-US" sz="1900" dirty="0">
                <a:solidFill>
                  <a:schemeClr val="tx1"/>
                </a:solidFill>
              </a:rPr>
              <a:t>Under international law, this “administration” of Taiwan beginning Oct. 25, 1945, can only be viewed as military occupation. A comparison may be made by saying that in the military occupation of Taiwan, the USA is the "Chairman of the Board," and the ROC (originally led by Chiang Kai-shek) is the "Executive Assistant."</a:t>
            </a:r>
          </a:p>
          <a:p>
            <a:pPr marL="0">
              <a:buNone/>
            </a:pP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1061864"/>
            <a:ext cx="8640960" cy="1143000"/>
          </a:xfrm>
        </p:spPr>
        <p:txBody>
          <a:bodyPr>
            <a:noAutofit/>
          </a:bodyPr>
          <a:lstStyle/>
          <a:p>
            <a:r>
              <a:rPr lang="en-US" altLang="zh-TW" sz="2800" kern="1200" dirty="0" smtClean="0">
                <a:solidFill>
                  <a:schemeClr val="tx1"/>
                </a:solidFill>
                <a:latin typeface="+mj-lt"/>
                <a:ea typeface="+mj-ea"/>
                <a:cs typeface="+mj-cs"/>
              </a:rPr>
              <a:t>Taiwan: Allied Occupation or American Occupation?</a:t>
            </a:r>
            <a:endParaRPr lang="zh-TW" altLang="zh-TW" sz="2800" kern="1200" dirty="0" smtClean="0">
              <a:solidFill>
                <a:schemeClr val="tx1"/>
              </a:solidFill>
              <a:latin typeface="+mj-lt"/>
              <a:ea typeface="+mj-ea"/>
              <a:cs typeface="+mj-cs"/>
            </a:endParaRPr>
          </a:p>
        </p:txBody>
      </p:sp>
      <p:sp>
        <p:nvSpPr>
          <p:cNvPr id="3" name="內容版面配置區 2"/>
          <p:cNvSpPr>
            <a:spLocks noGrp="1"/>
          </p:cNvSpPr>
          <p:nvPr>
            <p:ph idx="1"/>
          </p:nvPr>
        </p:nvSpPr>
        <p:spPr>
          <a:xfrm>
            <a:off x="457200" y="2564904"/>
            <a:ext cx="8003232" cy="4525963"/>
          </a:xfrm>
        </p:spPr>
        <p:txBody>
          <a:bodyPr>
            <a:normAutofit/>
          </a:bodyPr>
          <a:lstStyle/>
          <a:p>
            <a:pPr lvl="0"/>
            <a:r>
              <a:rPr lang="en-US" altLang="zh-TW" sz="1800" kern="1200" dirty="0" smtClean="0">
                <a:solidFill>
                  <a:schemeClr val="tx1"/>
                </a:solidFill>
                <a:latin typeface="+mj-lt"/>
                <a:ea typeface="+mj-ea"/>
                <a:cs typeface="+mj-cs"/>
              </a:rPr>
              <a:t>Some persons read General Order #1 of Sept. 2, 1945, issued by the Supreme Commander for the Allied Powers General Douglas MacArthur, together with the San Francisco Peace Treaty, and arrive at a different conclusion regarding the nature of the military occupation of Taiwan.</a:t>
            </a:r>
            <a:endParaRPr lang="zh-TW" altLang="zh-TW" sz="1800" kern="1200" dirty="0" smtClean="0">
              <a:solidFill>
                <a:schemeClr val="tx1"/>
              </a:solidFill>
              <a:latin typeface="+mj-lt"/>
              <a:ea typeface="+mj-ea"/>
              <a:cs typeface="+mj-cs"/>
            </a:endParaRPr>
          </a:p>
          <a:p>
            <a:pPr lvl="0"/>
            <a:endParaRPr lang="zh-TW" altLang="zh-TW" sz="1800" kern="1200" dirty="0" smtClean="0">
              <a:solidFill>
                <a:schemeClr val="tx1"/>
              </a:solidFill>
              <a:latin typeface="+mj-lt"/>
              <a:ea typeface="+mj-ea"/>
              <a:cs typeface="+mj-cs"/>
            </a:endParaRPr>
          </a:p>
          <a:p>
            <a:pPr lvl="0"/>
            <a:r>
              <a:rPr lang="en-US" altLang="zh-TW" sz="1800" kern="1200" dirty="0" smtClean="0">
                <a:solidFill>
                  <a:schemeClr val="tx1"/>
                </a:solidFill>
                <a:latin typeface="+mj-lt"/>
                <a:ea typeface="+mj-ea"/>
                <a:cs typeface="+mj-cs"/>
              </a:rPr>
              <a:t>While agreeing that this military occupation was not undertaken by Chiang Kai-shek’s  ROC/KMT under their own authority, they claim that it was/is conducted on behalf of the Allied Powers, and not on behalf of the United States. </a:t>
            </a:r>
            <a:endParaRPr lang="zh-TW" altLang="zh-TW" sz="1800" kern="1200" dirty="0" smtClean="0">
              <a:solidFill>
                <a:schemeClr val="tx1"/>
              </a:solidFill>
              <a:latin typeface="+mj-lt"/>
              <a:ea typeface="+mj-ea"/>
              <a:cs typeface="+mj-cs"/>
            </a:endParaRPr>
          </a:p>
          <a:p>
            <a:pPr lvl="0">
              <a:buNone/>
            </a:pPr>
            <a:endParaRPr lang="zh-TW" altLang="zh-TW" sz="4400" kern="1200" dirty="0" smtClean="0">
              <a:solidFill>
                <a:schemeClr val="tx1"/>
              </a:solidFill>
              <a:latin typeface="+mj-lt"/>
              <a:ea typeface="+mj-ea"/>
              <a:cs typeface="+mj-cs"/>
            </a:endParaRPr>
          </a:p>
          <a:p>
            <a:pPr lvl="0"/>
            <a:endParaRPr lang="en-US" altLang="zh-TW" sz="4400" kern="1200" dirty="0" smtClean="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5" name="4 Rectángulo"/>
          <p:cNvSpPr/>
          <p:nvPr/>
        </p:nvSpPr>
        <p:spPr>
          <a:xfrm>
            <a:off x="0" y="0"/>
            <a:ext cx="9144000" cy="6858000"/>
          </a:xfrm>
          <a:prstGeom prst="rect">
            <a:avLst/>
          </a:prstGeom>
          <a:gradFill flip="none" rotWithShape="1">
            <a:gsLst>
              <a:gs pos="100000">
                <a:schemeClr val="bg1">
                  <a:alpha val="45000"/>
                </a:schemeClr>
              </a:gs>
              <a:gs pos="52000">
                <a:srgbClr val="C00000">
                  <a:alpha val="44000"/>
                </a:srgbClr>
              </a:gs>
              <a:gs pos="12000">
                <a:schemeClr val="tx2">
                  <a:lumMod val="75000"/>
                  <a:alpha val="6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74638"/>
            <a:ext cx="8147248" cy="1143000"/>
          </a:xfrm>
        </p:spPr>
        <p:txBody>
          <a:bodyPr>
            <a:noAutofit/>
          </a:bodyPr>
          <a:lstStyle/>
          <a:p>
            <a:pPr algn="l"/>
            <a:r>
              <a:rPr lang="en-US" sz="3200" b="1" dirty="0">
                <a:solidFill>
                  <a:schemeClr val="bg1"/>
                </a:solidFill>
                <a:effectLst>
                  <a:outerShdw blurRad="38100" dist="38100" dir="2700000" algn="tl">
                    <a:srgbClr val="000000">
                      <a:alpha val="43137"/>
                    </a:srgbClr>
                  </a:outerShdw>
                </a:effectLst>
              </a:rPr>
              <a:t>What is the legal status of the SFPT under U.S. law?</a:t>
            </a:r>
            <a:endParaRPr lang="es-ES" sz="3200" b="1" dirty="0">
              <a:solidFill>
                <a:schemeClr val="bg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700808"/>
            <a:ext cx="7211144" cy="3096344"/>
          </a:xfrm>
        </p:spPr>
        <p:txBody>
          <a:bodyPr>
            <a:normAutofit/>
          </a:bodyPr>
          <a:lstStyle/>
          <a:p>
            <a:pPr marL="0">
              <a:buNone/>
            </a:pPr>
            <a:r>
              <a:rPr lang="en-US" sz="2000" dirty="0">
                <a:solidFill>
                  <a:schemeClr val="bg1"/>
                </a:solidFill>
                <a:effectLst>
                  <a:outerShdw blurRad="38100" dist="38100" dir="2700000" algn="tl">
                    <a:srgbClr val="000000">
                      <a:alpha val="43137"/>
                    </a:srgbClr>
                  </a:outerShdw>
                </a:effectLst>
              </a:rPr>
              <a:t>Article VI of the U.S. Constitution provides that </a:t>
            </a:r>
            <a:r>
              <a:rPr lang="en-US" sz="2000" dirty="0">
                <a:solidFill>
                  <a:schemeClr val="bg1"/>
                </a:solidFill>
              </a:rPr>
              <a:t>this Constitution, and the Laws of the United States which shall be made in Pursuance thereof; and all Treaties made, or which shall be made, under the Authority of the United States, shall be the supreme Law of the Land . . . . .</a:t>
            </a:r>
            <a:endParaRPr lang="es-ES" sz="2000" dirty="0">
              <a:solidFill>
                <a:schemeClr val="bg1"/>
              </a:solidFill>
            </a:endParaRPr>
          </a:p>
        </p:txBody>
      </p:sp>
      <p:pic>
        <p:nvPicPr>
          <p:cNvPr id="2050" name="Picture 2" descr="C:\Users\Julian\Documents\Freelancer\PPT Proyect 3\founders.jpg"/>
          <p:cNvPicPr>
            <a:picLocks noChangeAspect="1" noChangeArrowheads="1"/>
          </p:cNvPicPr>
          <p:nvPr/>
        </p:nvPicPr>
        <p:blipFill>
          <a:blip r:embed="rId3" cstate="print"/>
          <a:srcRect/>
          <a:stretch>
            <a:fillRect/>
          </a:stretch>
        </p:blipFill>
        <p:spPr bwMode="auto">
          <a:xfrm>
            <a:off x="1619672" y="3573016"/>
            <a:ext cx="5715000" cy="285750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35893"/>
            <a:ext cx="8003232" cy="5145435"/>
          </a:xfrm>
        </p:spPr>
        <p:txBody>
          <a:bodyPr>
            <a:normAutofit fontScale="40000" lnSpcReduction="20000"/>
          </a:bodyPr>
          <a:lstStyle/>
          <a:p>
            <a:pPr lvl="0"/>
            <a:r>
              <a:rPr lang="en-US" altLang="zh-TW" sz="4400" kern="1200" dirty="0" smtClean="0">
                <a:solidFill>
                  <a:schemeClr val="tx1"/>
                </a:solidFill>
                <a:latin typeface="+mj-lt"/>
                <a:ea typeface="+mj-ea"/>
                <a:cs typeface="+mj-cs"/>
              </a:rPr>
              <a:t>As an initial point of rebuttal, we must stress that that this analysis appears to be attempting to establish a conceptual framework where the “surrender ceremonies” and the “military occupation” are treated as one and the same thing.  But this is incorrect.  Neither the Hague Conventions (HC) nor the Geneva Conventions (GC) give any special rights to the troops or personnel that “accept the surrender.”  In other words, this role is largely ceremonial.</a:t>
            </a:r>
          </a:p>
          <a:p>
            <a:pPr lvl="0"/>
            <a:endParaRPr lang="zh-TW" altLang="zh-TW" sz="4400" kern="1200" dirty="0" smtClean="0">
              <a:solidFill>
                <a:schemeClr val="tx1"/>
              </a:solidFill>
              <a:latin typeface="+mj-lt"/>
              <a:ea typeface="+mj-ea"/>
              <a:cs typeface="+mj-cs"/>
            </a:endParaRPr>
          </a:p>
          <a:p>
            <a:pPr lvl="0"/>
            <a:r>
              <a:rPr lang="en-US" altLang="zh-TW" sz="4400" kern="1200" dirty="0" smtClean="0">
                <a:solidFill>
                  <a:schemeClr val="tx1"/>
                </a:solidFill>
                <a:latin typeface="+mj-lt"/>
                <a:ea typeface="+mj-ea"/>
                <a:cs typeface="+mj-cs"/>
              </a:rPr>
              <a:t>Contrastingly, the HC and GC specifically delineate the legal occupier’s responsibilities in governing occupied territory, while at the same time categorizing large numbers of actions and activities which are forbidden in occupied territory.   Also notable is that in regard to conducting the military occupation, the HC and GC use the terminology of “the occupying power,” or “the occupying state,” and this is given in the singular. </a:t>
            </a:r>
            <a:endParaRPr lang="zh-TW" altLang="zh-TW" sz="4400" kern="1200" dirty="0" smtClean="0">
              <a:solidFill>
                <a:schemeClr val="tx1"/>
              </a:solidFill>
              <a:latin typeface="+mj-lt"/>
              <a:ea typeface="+mj-ea"/>
              <a:cs typeface="+mj-cs"/>
            </a:endParaRPr>
          </a:p>
          <a:p>
            <a:pPr lvl="0">
              <a:buNone/>
            </a:pPr>
            <a:r>
              <a:rPr lang="en-US" altLang="zh-TW" sz="4400" kern="1200" dirty="0" smtClean="0">
                <a:solidFill>
                  <a:schemeClr val="tx1"/>
                </a:solidFill>
                <a:latin typeface="+mj-lt"/>
                <a:ea typeface="+mj-ea"/>
                <a:cs typeface="+mj-cs"/>
              </a:rPr>
              <a:t> </a:t>
            </a:r>
            <a:endParaRPr lang="zh-TW" altLang="zh-TW" sz="4400" kern="1200" dirty="0" smtClean="0">
              <a:solidFill>
                <a:schemeClr val="tx1"/>
              </a:solidFill>
              <a:latin typeface="+mj-lt"/>
              <a:ea typeface="+mj-ea"/>
              <a:cs typeface="+mj-cs"/>
            </a:endParaRPr>
          </a:p>
          <a:p>
            <a:pPr lvl="0"/>
            <a:r>
              <a:rPr lang="en-US" altLang="zh-TW" sz="4400" kern="1200" dirty="0" smtClean="0">
                <a:solidFill>
                  <a:schemeClr val="tx1"/>
                </a:solidFill>
                <a:latin typeface="+mj-lt"/>
                <a:ea typeface="+mj-ea"/>
                <a:cs typeface="+mj-cs"/>
              </a:rPr>
              <a:t>With the coming into force of the SFPT on April 28, 1952, we find no clauses in the treaty which make provision for the establishment of an Allied Powers Headquarters to facilitate any continuing operations, or to assist in continuing liaison between any individual members, in regard to any perceived “group responsibilities” under the treaty.   </a:t>
            </a:r>
            <a:endParaRPr lang="zh-TW" altLang="zh-TW" sz="4400" kern="1200" dirty="0" smtClean="0">
              <a:solidFill>
                <a:schemeClr val="tx1"/>
              </a:solidFill>
              <a:latin typeface="+mj-lt"/>
              <a:ea typeface="+mj-ea"/>
              <a:cs typeface="+mj-cs"/>
            </a:endParaRPr>
          </a:p>
          <a:p>
            <a:pPr lvl="0"/>
            <a:endParaRPr lang="zh-TW" altLang="zh-TW" sz="4400" kern="1200" dirty="0" smtClean="0">
              <a:solidFill>
                <a:schemeClr val="tx1"/>
              </a:solidFill>
              <a:latin typeface="+mj-lt"/>
              <a:ea typeface="+mj-ea"/>
              <a:cs typeface="+mj-cs"/>
            </a:endParaRPr>
          </a:p>
          <a:p>
            <a:pPr lvl="0"/>
            <a:endParaRPr lang="en-US" altLang="zh-TW" sz="4400" kern="1200" dirty="0" smtClean="0">
              <a:solidFill>
                <a:schemeClr val="tx1"/>
              </a:solidFill>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003232" cy="5001419"/>
          </a:xfrm>
        </p:spPr>
        <p:txBody>
          <a:bodyPr>
            <a:normAutofit fontScale="40000" lnSpcReduction="20000"/>
          </a:bodyPr>
          <a:lstStyle/>
          <a:p>
            <a:pPr lvl="0"/>
            <a:r>
              <a:rPr lang="en-US" altLang="zh-TW" sz="4400" kern="1200" dirty="0" smtClean="0">
                <a:solidFill>
                  <a:schemeClr val="tx1"/>
                </a:solidFill>
                <a:latin typeface="+mj-lt"/>
                <a:ea typeface="+mj-ea"/>
                <a:cs typeface="+mj-cs"/>
              </a:rPr>
              <a:t>Contrastingly, it is clear that the United States of America’s continuing responsibilities under the treaty, particularly in fulfilling the role of “the principal occupying power” in Article 23(a), and in exercising United States Military Government (USMG) jurisdiction over the Ryukyu Islands, Taiwan, etc. as specified in Article 4(b), will be handled by the U.S. Dept. of Defense, headquartered in the Pentagon.   </a:t>
            </a:r>
          </a:p>
          <a:p>
            <a:pPr lvl="0"/>
            <a:endParaRPr lang="zh-TW" altLang="zh-TW" sz="4400" kern="1200" dirty="0" smtClean="0">
              <a:solidFill>
                <a:schemeClr val="tx1"/>
              </a:solidFill>
              <a:latin typeface="+mj-lt"/>
              <a:ea typeface="+mj-ea"/>
              <a:cs typeface="+mj-cs"/>
            </a:endParaRPr>
          </a:p>
          <a:p>
            <a:pPr lvl="0"/>
            <a:r>
              <a:rPr lang="en-US" altLang="zh-TW" sz="4400" kern="1200" dirty="0" smtClean="0">
                <a:solidFill>
                  <a:schemeClr val="tx1"/>
                </a:solidFill>
                <a:latin typeface="+mj-lt"/>
                <a:ea typeface="+mj-ea"/>
                <a:cs typeface="+mj-cs"/>
              </a:rPr>
              <a:t>In truth, with the coming into force of the SFPT, the Allied Powers have disbanded, and the remaining “military responsibilities” have been assigned to the United States of America, to undertake in any appropriate manner which she sees fit.  </a:t>
            </a:r>
            <a:endParaRPr lang="zh-TW" altLang="zh-TW" sz="4400" kern="1200" dirty="0" smtClean="0">
              <a:solidFill>
                <a:schemeClr val="tx1"/>
              </a:solidFill>
              <a:latin typeface="+mj-lt"/>
              <a:ea typeface="+mj-ea"/>
              <a:cs typeface="+mj-cs"/>
            </a:endParaRPr>
          </a:p>
          <a:p>
            <a:pPr lvl="0"/>
            <a:endParaRPr lang="zh-TW" altLang="zh-TW" sz="4400" kern="1200" dirty="0" smtClean="0">
              <a:solidFill>
                <a:schemeClr val="tx1"/>
              </a:solidFill>
              <a:latin typeface="+mj-lt"/>
              <a:ea typeface="+mj-ea"/>
              <a:cs typeface="+mj-cs"/>
            </a:endParaRPr>
          </a:p>
          <a:p>
            <a:pPr lvl="0"/>
            <a:r>
              <a:rPr lang="en-US" altLang="zh-TW" sz="4400" kern="1200" dirty="0" smtClean="0">
                <a:solidFill>
                  <a:schemeClr val="tx1"/>
                </a:solidFill>
                <a:latin typeface="+mj-lt"/>
                <a:ea typeface="+mj-ea"/>
                <a:cs typeface="+mj-cs"/>
              </a:rPr>
              <a:t>Thus, the conjecture that Taiwan is/was under an occupation by the Allied Powers is incorrect.</a:t>
            </a:r>
            <a:endParaRPr lang="zh-TW" altLang="zh-TW" sz="4400" kern="1200" dirty="0" smtClean="0">
              <a:solidFill>
                <a:schemeClr val="tx1"/>
              </a:solidFill>
              <a:latin typeface="+mj-lt"/>
              <a:ea typeface="+mj-ea"/>
              <a:cs typeface="+mj-cs"/>
            </a:endParaRPr>
          </a:p>
          <a:p>
            <a:pPr lvl="0"/>
            <a:endParaRPr lang="zh-TW" altLang="zh-TW" sz="4400" kern="1200" dirty="0" smtClean="0">
              <a:solidFill>
                <a:schemeClr val="tx1"/>
              </a:solidFill>
              <a:latin typeface="+mj-lt"/>
              <a:ea typeface="+mj-ea"/>
              <a:cs typeface="+mj-cs"/>
            </a:endParaRPr>
          </a:p>
          <a:p>
            <a:pPr lvl="0"/>
            <a:r>
              <a:rPr lang="en-US" altLang="zh-TW" sz="4400" kern="1200" dirty="0" smtClean="0">
                <a:solidFill>
                  <a:schemeClr val="tx1"/>
                </a:solidFill>
                <a:latin typeface="+mj-lt"/>
                <a:ea typeface="+mj-ea"/>
                <a:cs typeface="+mj-cs"/>
              </a:rPr>
              <a:t>For additional information on this subject, please see our webpage – </a:t>
            </a:r>
            <a:endParaRPr lang="zh-TW" altLang="zh-TW" sz="4400" kern="1200" dirty="0" smtClean="0">
              <a:solidFill>
                <a:schemeClr val="tx1"/>
              </a:solidFill>
              <a:latin typeface="+mj-lt"/>
              <a:ea typeface="+mj-ea"/>
              <a:cs typeface="+mj-cs"/>
            </a:endParaRPr>
          </a:p>
          <a:p>
            <a:pPr lvl="0">
              <a:lnSpc>
                <a:spcPct val="120000"/>
              </a:lnSpc>
              <a:spcBef>
                <a:spcPts val="600"/>
              </a:spcBef>
            </a:pPr>
            <a:r>
              <a:rPr lang="en-US" altLang="zh-TW" sz="4000" kern="1200" dirty="0" smtClean="0">
                <a:solidFill>
                  <a:schemeClr val="tx1"/>
                </a:solidFill>
                <a:latin typeface="Times New Roman" pitchFamily="18" charset="0"/>
                <a:ea typeface="+mj-ea"/>
                <a:cs typeface="Times New Roman" pitchFamily="18" charset="0"/>
              </a:rPr>
              <a:t>Taiwan after the Surrender Ceremonies:  American Occupation?  Allied Occupation? </a:t>
            </a:r>
            <a:endParaRPr lang="zh-TW" altLang="zh-TW" sz="4000" kern="1200" dirty="0" smtClean="0">
              <a:solidFill>
                <a:schemeClr val="tx1"/>
              </a:solidFill>
              <a:latin typeface="Times New Roman" pitchFamily="18" charset="0"/>
              <a:ea typeface="+mj-ea"/>
              <a:cs typeface="Times New Roman" pitchFamily="18" charset="0"/>
            </a:endParaRPr>
          </a:p>
          <a:p>
            <a:endParaRPr lang="zh-TW"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25</a:t>
            </a:r>
            <a:endParaRPr lang="en-US" dirty="0"/>
          </a:p>
        </p:txBody>
      </p:sp>
      <p:sp>
        <p:nvSpPr>
          <p:cNvPr id="3" name="2 Marcador de contenido"/>
          <p:cNvSpPr>
            <a:spLocks noGrp="1"/>
          </p:cNvSpPr>
          <p:nvPr>
            <p:ph idx="1"/>
          </p:nvPr>
        </p:nvSpPr>
        <p:spPr>
          <a:xfrm>
            <a:off x="1115616" y="1928802"/>
            <a:ext cx="6912768" cy="3516422"/>
          </a:xfrm>
          <a:noFill/>
        </p:spPr>
        <p:txBody>
          <a:bodyPr>
            <a:normAutofit/>
          </a:bodyPr>
          <a:lstStyle/>
          <a:p>
            <a:pPr marL="0" indent="-514350" algn="just">
              <a:spcBef>
                <a:spcPts val="0"/>
              </a:spcBef>
              <a:buNone/>
            </a:pPr>
            <a:r>
              <a:rPr lang="en-US" sz="1800" dirty="0"/>
              <a:t>For the purposes of the present Treaty the Allied Powers shall be the States at war with Japan, or any State which previously formed a part of the territory of a State named in Article 23, provided that in each case the State concerned has signed and ratified the Treaty. Subject to the provisions of Article 21, the present Treaty shall not confer any rights, titles or benefits on any State which is not an Allied Power as herein defined; nor shall any right, title or interest of Japan be deemed to be diminished or prejudiced by any provision of the Treaty in </a:t>
            </a:r>
            <a:r>
              <a:rPr lang="en-US" sz="1800" dirty="0" err="1"/>
              <a:t>favour</a:t>
            </a:r>
            <a:r>
              <a:rPr lang="en-US" sz="1800" dirty="0"/>
              <a:t> of a State which is not an Allied Power as so defined.</a:t>
            </a: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25</a:t>
            </a:r>
          </a:p>
        </p:txBody>
      </p:sp>
      <p:sp>
        <p:nvSpPr>
          <p:cNvPr id="3" name="2 Marcador de contenido"/>
          <p:cNvSpPr>
            <a:spLocks noGrp="1"/>
          </p:cNvSpPr>
          <p:nvPr>
            <p:ph type="subTitle" idx="1"/>
          </p:nvPr>
        </p:nvSpPr>
        <p:spPr>
          <a:xfrm>
            <a:off x="971600" y="1357298"/>
            <a:ext cx="7848872" cy="4808006"/>
          </a:xfrm>
          <a:noFill/>
        </p:spPr>
        <p:txBody>
          <a:bodyPr>
            <a:normAutofit/>
          </a:bodyPr>
          <a:lstStyle/>
          <a:p>
            <a:pPr algn="l"/>
            <a:r>
              <a:rPr lang="en-US" sz="1800" dirty="0">
                <a:solidFill>
                  <a:schemeClr val="tx1"/>
                </a:solidFill>
              </a:rPr>
              <a:t>As non-signatories to the SFPT, neither the ROC nor the PRC are included in the meaning of the term "Allied Powers."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Some compelling reasons why the ROC was not invited to sign this treaty may be found by examining the historical record. One notable point is to recognize that Taiwan was sovereign Japanese territory before the coming into force of the SFPT on April 28, 1952. Hence, when the Republic of China moved its central government to occupied Taiwan in early December 1949, it immediately became a government in exile. </a:t>
            </a:r>
            <a:br>
              <a:rPr lang="en-US" sz="1800" dirty="0">
                <a:solidFill>
                  <a:schemeClr val="tx1"/>
                </a:solidFill>
              </a:rPr>
            </a:br>
            <a:r>
              <a:rPr lang="en-US" sz="1800" dirty="0">
                <a:solidFill>
                  <a:schemeClr val="tx1"/>
                </a:solidFill>
              </a:rPr>
              <a:t/>
            </a:r>
            <a:br>
              <a:rPr lang="en-US" sz="1800" dirty="0">
                <a:solidFill>
                  <a:schemeClr val="tx1"/>
                </a:solidFill>
              </a:rPr>
            </a:br>
            <a:r>
              <a:rPr lang="en-US" sz="1800" dirty="0">
                <a:solidFill>
                  <a:schemeClr val="tx1"/>
                </a:solidFill>
              </a:rPr>
              <a:t>In the early 1950s, the U.K., in particular, having already broken diplomatic relations with the ROC in Jan. 1950, could not agree that the ROC was still fulfilling the role of “the sole legitimate government of China.” As a leading member of the Allies, the U.K. strongly objected to the ROC being invited to participate in the San Francisco Peace Conference in Sept. 1951. Although the ROC officials spent much money lobbying with the officials of the major world nations to obtain an invitation to the Conference, in the end they were unsuccessful.</a:t>
            </a:r>
          </a:p>
          <a:p>
            <a:pPr algn="l"/>
            <a:endParaRPr lang="en-US" sz="1800" dirty="0">
              <a:solidFill>
                <a:schemeClr val="tx1"/>
              </a:solidFill>
            </a:endParaRPr>
          </a:p>
          <a:p>
            <a:pPr marL="0">
              <a:buNone/>
            </a:pP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5" name="標題 4"/>
          <p:cNvSpPr>
            <a:spLocks noGrp="1"/>
          </p:cNvSpPr>
          <p:nvPr>
            <p:ph type="ctrTitle"/>
          </p:nvPr>
        </p:nvSpPr>
        <p:spPr/>
        <p:txBody>
          <a:bodyPr>
            <a:normAutofit fontScale="90000"/>
          </a:bodyPr>
          <a:lstStyle/>
          <a:p>
            <a:r>
              <a:rPr lang="en-US" altLang="zh-TW" sz="4400" kern="1200" dirty="0" smtClean="0">
                <a:solidFill>
                  <a:schemeClr val="tx1"/>
                </a:solidFill>
                <a:latin typeface="+mj-lt"/>
                <a:ea typeface="+mj-ea"/>
                <a:cs typeface="+mj-cs"/>
              </a:rPr>
              <a:t/>
            </a:r>
            <a:br>
              <a:rPr lang="en-US" altLang="zh-TW" sz="4400" kern="1200" dirty="0" smtClean="0">
                <a:solidFill>
                  <a:schemeClr val="tx1"/>
                </a:solidFill>
                <a:latin typeface="+mj-lt"/>
                <a:ea typeface="+mj-ea"/>
                <a:cs typeface="+mj-cs"/>
              </a:rPr>
            </a:br>
            <a:r>
              <a:rPr lang="en-US" altLang="zh-TW" sz="4400" kern="1200" dirty="0" smtClean="0">
                <a:solidFill>
                  <a:schemeClr val="tx1"/>
                </a:solidFill>
                <a:latin typeface="+mj-lt"/>
                <a:ea typeface="+mj-ea"/>
                <a:cs typeface="+mj-cs"/>
              </a:rPr>
              <a:t> </a:t>
            </a:r>
            <a:r>
              <a:rPr lang="en-US" altLang="zh-TW" sz="5300" b="1" kern="1200" dirty="0" smtClean="0">
                <a:solidFill>
                  <a:schemeClr val="tx1"/>
                </a:solidFill>
                <a:effectLst>
                  <a:outerShdw blurRad="38100" dist="38100" dir="2700000" algn="tl">
                    <a:srgbClr val="000000">
                      <a:alpha val="43137"/>
                    </a:srgbClr>
                  </a:outerShdw>
                </a:effectLst>
                <a:latin typeface="Cambria" pitchFamily="18" charset="0"/>
                <a:ea typeface="Cambria Math" pitchFamily="18" charset="0"/>
              </a:rPr>
              <a:t>An Overview of the </a:t>
            </a:r>
            <a:br>
              <a:rPr lang="en-US" altLang="zh-TW" sz="5300" b="1" kern="1200" dirty="0" smtClean="0">
                <a:solidFill>
                  <a:schemeClr val="tx1"/>
                </a:solidFill>
                <a:effectLst>
                  <a:outerShdw blurRad="38100" dist="38100" dir="2700000" algn="tl">
                    <a:srgbClr val="000000">
                      <a:alpha val="43137"/>
                    </a:srgbClr>
                  </a:outerShdw>
                </a:effectLst>
                <a:latin typeface="Cambria" pitchFamily="18" charset="0"/>
                <a:ea typeface="Cambria Math" pitchFamily="18" charset="0"/>
              </a:rPr>
            </a:br>
            <a:r>
              <a:rPr lang="en-US" altLang="zh-TW" sz="5300" b="1" kern="1200" dirty="0" smtClean="0">
                <a:solidFill>
                  <a:schemeClr val="tx1"/>
                </a:solidFill>
                <a:effectLst>
                  <a:outerShdw blurRad="38100" dist="38100" dir="2700000" algn="tl">
                    <a:srgbClr val="000000">
                      <a:alpha val="43137"/>
                    </a:srgbClr>
                  </a:outerShdw>
                </a:effectLst>
                <a:latin typeface="Cambria" pitchFamily="18" charset="0"/>
                <a:ea typeface="Cambria Math" pitchFamily="18" charset="0"/>
              </a:rPr>
              <a:t>San Francisco Peace Treaty</a:t>
            </a:r>
            <a:endParaRPr lang="zh-TW" altLang="zh-TW" sz="5300" b="1" kern="1200" dirty="0" smtClean="0">
              <a:solidFill>
                <a:schemeClr val="tx1"/>
              </a:solidFill>
              <a:effectLst>
                <a:outerShdw blurRad="38100" dist="38100" dir="2700000" algn="tl">
                  <a:srgbClr val="000000">
                    <a:alpha val="43137"/>
                  </a:srgbClr>
                </a:outerShdw>
              </a:effectLst>
              <a:latin typeface="Cambria" pitchFamily="18" charset="0"/>
            </a:endParaRPr>
          </a:p>
          <a:p>
            <a:pPr algn="l"/>
            <a:r>
              <a:rPr lang="en-US" altLang="zh-TW" sz="3600" kern="1200" dirty="0" smtClean="0">
                <a:solidFill>
                  <a:schemeClr val="tx1"/>
                </a:solidFill>
                <a:latin typeface="+mj-lt"/>
                <a:ea typeface="+mj-ea"/>
                <a:cs typeface="+mj-cs"/>
              </a:rPr>
              <a:t> </a:t>
            </a:r>
            <a:endParaRPr lang="zh-TW" altLang="zh-TW" sz="3600" kern="1200" dirty="0" smtClean="0">
              <a:solidFill>
                <a:schemeClr val="tx1"/>
              </a:solidFill>
              <a:latin typeface="+mj-lt"/>
              <a:ea typeface="+mj-ea"/>
              <a:cs typeface="+mj-cs"/>
            </a:endParaRPr>
          </a:p>
          <a:p>
            <a:r>
              <a:rPr lang="en-US" altLang="zh-TW" sz="3600" b="1" i="1" kern="1200" dirty="0" smtClean="0">
                <a:solidFill>
                  <a:schemeClr val="tx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Important Notes regarding Taiwan’s </a:t>
            </a:r>
            <a:br>
              <a:rPr lang="en-US" altLang="zh-TW" sz="3600" b="1" i="1" kern="1200" dirty="0" smtClean="0">
                <a:solidFill>
                  <a:schemeClr val="tx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br>
            <a:r>
              <a:rPr lang="en-US" altLang="zh-TW" sz="3600" b="1" i="1" kern="1200" dirty="0" smtClean="0">
                <a:solidFill>
                  <a:schemeClr val="tx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rPr>
              <a:t>Legal Status: </a:t>
            </a:r>
            <a:endParaRPr lang="zh-TW" altLang="zh-TW" sz="3600" b="1" kern="1200" dirty="0" smtClean="0">
              <a:solidFill>
                <a:schemeClr val="tx1"/>
              </a:solidFill>
              <a:effectLst>
                <a:outerShdw blurRad="38100" dist="38100" dir="2700000" algn="tl">
                  <a:srgbClr val="000000">
                    <a:alpha val="43137"/>
                  </a:srgbClr>
                </a:outerShdw>
              </a:effectLst>
              <a:latin typeface="Arial Unicode MS" pitchFamily="34" charset="-120"/>
              <a:ea typeface="Arial Unicode MS" pitchFamily="34" charset="-120"/>
              <a:cs typeface="Arial Unicode MS" pitchFamily="34" charset="-120"/>
            </a:endParaRPr>
          </a:p>
          <a:p>
            <a:pPr algn="l"/>
            <a:r>
              <a:rPr lang="en-US" altLang="zh-TW" sz="3600" kern="1200" dirty="0" smtClean="0">
                <a:solidFill>
                  <a:schemeClr val="tx1"/>
                </a:solidFill>
                <a:latin typeface="+mj-lt"/>
                <a:ea typeface="+mj-ea"/>
                <a:cs typeface="+mj-cs"/>
              </a:rPr>
              <a:t> </a:t>
            </a:r>
            <a:endParaRPr lang="zh-TW" altLang="zh-TW" sz="3600" kern="1200" dirty="0" smtClean="0">
              <a:solidFill>
                <a:schemeClr val="tx1"/>
              </a:solidFill>
              <a:latin typeface="+mj-lt"/>
              <a:ea typeface="+mj-ea"/>
              <a:cs typeface="+mj-cs"/>
            </a:endParaRPr>
          </a:p>
          <a:p>
            <a:pPr marL="742950" indent="-742950" algn="l">
              <a:buAutoNum type="arabicPeriod"/>
            </a:pPr>
            <a:r>
              <a:rPr lang="en-US" altLang="zh-TW" sz="3100" kern="1200" dirty="0" smtClean="0">
                <a:solidFill>
                  <a:schemeClr val="tx1"/>
                </a:solidFill>
                <a:latin typeface="+mj-lt"/>
                <a:ea typeface="+mj-ea"/>
                <a:cs typeface="+mj-cs"/>
              </a:rPr>
              <a:t>The military occupation of "Formosa &amp; the Pescadores" (aka Taiwan) began on October 25, 1945, with the surrender of Japanese troops.  </a:t>
            </a:r>
            <a:endParaRPr lang="zh-TW" altLang="en-US" sz="3100" dirty="0"/>
          </a:p>
        </p:txBody>
      </p:sp>
      <p:sp>
        <p:nvSpPr>
          <p:cNvPr id="6" name="副標題 5"/>
          <p:cNvSpPr>
            <a:spLocks noGrp="1"/>
          </p:cNvSpPr>
          <p:nvPr>
            <p:ph type="subTitle" idx="1"/>
          </p:nvPr>
        </p:nvSpPr>
        <p:spPr/>
        <p:txBody>
          <a:bodyPr>
            <a:normAutofit/>
          </a:bodyPr>
          <a:lstStyle/>
          <a:p>
            <a:pPr lvl="0" algn="l"/>
            <a:endParaRPr lang="zh-TW" altLang="zh-TW" sz="2800" kern="1200" dirty="0" smtClean="0">
              <a:solidFill>
                <a:schemeClr val="tx1"/>
              </a:solidFill>
              <a:latin typeface="+mj-lt"/>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0" algn="l"/>
            <a:r>
              <a:rPr lang="en-US" altLang="zh-TW" sz="2800" kern="1200" dirty="0" smtClean="0">
                <a:solidFill>
                  <a:schemeClr val="tx1"/>
                </a:solidFill>
                <a:latin typeface="+mj-lt"/>
                <a:ea typeface="+mj-ea"/>
                <a:cs typeface="+mj-cs"/>
              </a:rPr>
              <a:t> </a:t>
            </a:r>
            <a:endParaRPr lang="zh-TW" altLang="en-US" dirty="0"/>
          </a:p>
        </p:txBody>
      </p:sp>
      <p:sp>
        <p:nvSpPr>
          <p:cNvPr id="3" name="內容版面配置區 2"/>
          <p:cNvSpPr>
            <a:spLocks noGrp="1"/>
          </p:cNvSpPr>
          <p:nvPr>
            <p:ph idx="1"/>
          </p:nvPr>
        </p:nvSpPr>
        <p:spPr/>
        <p:txBody>
          <a:bodyPr/>
          <a:lstStyle/>
          <a:p>
            <a:pPr lvl="0">
              <a:buNone/>
            </a:pPr>
            <a:r>
              <a:rPr lang="en-US" altLang="zh-TW" sz="2800" kern="1200" dirty="0" smtClean="0">
                <a:solidFill>
                  <a:schemeClr val="tx1"/>
                </a:solidFill>
                <a:latin typeface="+mj-lt"/>
                <a:ea typeface="+mj-ea"/>
                <a:cs typeface="+mj-cs"/>
              </a:rPr>
              <a:t>    Taiwan was sovereign Japanese territory until Japan renounced its sovereignty in SFPT Article 2(b), effective April 28, 1952.  No “receiving country” was specified for this territorial cession. </a:t>
            </a:r>
          </a:p>
          <a:p>
            <a:pPr lvl="0" algn="l"/>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2. By moving its central government to occupied Taiwan in December 1949, the Republic of China had re-located itself outside of China’s national territory, and immediately became a government in exile. </a:t>
            </a:r>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10000"/>
          </a:bodyPr>
          <a:lstStyle/>
          <a:p>
            <a:pPr lvl="0" algn="l">
              <a:buNone/>
            </a:pPr>
            <a:r>
              <a:rPr lang="en-US" altLang="zh-TW" sz="3100" kern="1200" dirty="0" smtClean="0">
                <a:solidFill>
                  <a:schemeClr val="tx1"/>
                </a:solidFill>
                <a:latin typeface="+mj-lt"/>
                <a:ea typeface="+mj-ea"/>
                <a:cs typeface="+mj-cs"/>
              </a:rPr>
              <a:t>    </a:t>
            </a:r>
            <a:r>
              <a:rPr lang="en-US" altLang="zh-TW" sz="3000" kern="1200" dirty="0" smtClean="0">
                <a:solidFill>
                  <a:schemeClr val="tx1"/>
                </a:solidFill>
                <a:latin typeface="+mj-lt"/>
                <a:ea typeface="+mj-ea"/>
                <a:cs typeface="+mj-cs"/>
              </a:rPr>
              <a:t>However, the U.S. government recognized the Republic of China (ROC) as the legal government of China until Dec. 31, 1978.</a:t>
            </a:r>
            <a:endParaRPr lang="zh-TW" altLang="zh-TW" sz="3000" kern="1200" dirty="0" smtClean="0">
              <a:solidFill>
                <a:schemeClr val="tx1"/>
              </a:solidFill>
              <a:latin typeface="+mj-lt"/>
              <a:ea typeface="+mj-ea"/>
              <a:cs typeface="+mj-cs"/>
            </a:endParaRPr>
          </a:p>
          <a:p>
            <a:pPr lvl="0" algn="l">
              <a:buNone/>
            </a:pPr>
            <a:r>
              <a:rPr lang="en-US" altLang="zh-TW" sz="3000" kern="1200" dirty="0" smtClean="0">
                <a:solidFill>
                  <a:schemeClr val="tx1"/>
                </a:solidFill>
                <a:latin typeface="+mj-lt"/>
                <a:ea typeface="+mj-ea"/>
                <a:cs typeface="+mj-cs"/>
              </a:rPr>
              <a:t> </a:t>
            </a:r>
            <a:endParaRPr lang="zh-TW" altLang="zh-TW" sz="3000" kern="1200" dirty="0" smtClean="0">
              <a:solidFill>
                <a:schemeClr val="tx1"/>
              </a:solidFill>
              <a:latin typeface="+mj-lt"/>
              <a:ea typeface="+mj-ea"/>
              <a:cs typeface="+mj-cs"/>
            </a:endParaRPr>
          </a:p>
          <a:p>
            <a:pPr lvl="0" algn="l">
              <a:buNone/>
            </a:pPr>
            <a:r>
              <a:rPr lang="en-US" altLang="zh-TW" sz="3000" kern="1200" dirty="0" smtClean="0">
                <a:solidFill>
                  <a:schemeClr val="tx1"/>
                </a:solidFill>
                <a:latin typeface="+mj-lt"/>
                <a:ea typeface="+mj-ea"/>
                <a:cs typeface="+mj-cs"/>
              </a:rPr>
              <a:t>3. In the modern era, the SFPT is the highest ranking document of international law, and of U.S. law, regarding the disposition of "Formosa &amp; the Pescadores." The ROC is not a member of the group of 48 countries signatory to the SFPT.</a:t>
            </a:r>
            <a:r>
              <a:rPr lang="en-US" altLang="zh-TW" sz="3100" kern="1200" dirty="0" smtClean="0">
                <a:solidFill>
                  <a:schemeClr val="tx1"/>
                </a:solidFill>
                <a:latin typeface="+mj-lt"/>
                <a:ea typeface="+mj-ea"/>
                <a:cs typeface="+mj-cs"/>
              </a:rPr>
              <a:t> </a:t>
            </a:r>
            <a:endParaRPr lang="zh-TW" altLang="zh-TW" sz="3100" kern="1200" dirty="0" smtClean="0">
              <a:solidFill>
                <a:schemeClr val="tx1"/>
              </a:solidFill>
              <a:latin typeface="+mj-lt"/>
              <a:ea typeface="+mj-ea"/>
              <a:cs typeface="+mj-cs"/>
            </a:endParaRPr>
          </a:p>
          <a:p>
            <a:pPr lvl="0" algn="l">
              <a:buNone/>
            </a:pPr>
            <a:r>
              <a:rPr lang="en-US" altLang="zh-TW" sz="3100" kern="1200" dirty="0" smtClean="0">
                <a:solidFill>
                  <a:schemeClr val="tx1"/>
                </a:solidFill>
                <a:latin typeface="+mj-lt"/>
                <a:ea typeface="+mj-ea"/>
                <a:cs typeface="+mj-cs"/>
              </a:rPr>
              <a:t> </a:t>
            </a:r>
            <a:endParaRPr lang="zh-TW"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10000"/>
          </a:bodyPr>
          <a:lstStyle/>
          <a:p>
            <a:pPr lvl="0" algn="l">
              <a:buNone/>
            </a:pPr>
            <a:r>
              <a:rPr lang="en-US" altLang="zh-TW" sz="3000" kern="1200" dirty="0" smtClean="0">
                <a:solidFill>
                  <a:schemeClr val="tx1"/>
                </a:solidFill>
                <a:latin typeface="+mj-lt"/>
                <a:ea typeface="+mj-ea"/>
                <a:cs typeface="+mj-cs"/>
              </a:rPr>
              <a:t>4. Importantly, SFPT Article 21 confirms that no "benefits" of Article 2(b) were granted to “China.”  Additionally, SFPT Article 25 expressly stipulates that the treaty shall not confer any benefits on any non-signatory countries. </a:t>
            </a:r>
            <a:endParaRPr lang="zh-TW" altLang="zh-TW" sz="3000" kern="1200" dirty="0" smtClean="0">
              <a:solidFill>
                <a:schemeClr val="tx1"/>
              </a:solidFill>
              <a:latin typeface="+mj-lt"/>
              <a:ea typeface="+mj-ea"/>
              <a:cs typeface="+mj-cs"/>
            </a:endParaRPr>
          </a:p>
          <a:p>
            <a:pPr lvl="0" algn="l">
              <a:buNone/>
            </a:pPr>
            <a:r>
              <a:rPr lang="en-US" altLang="zh-TW" sz="3000" kern="1200" dirty="0" smtClean="0">
                <a:solidFill>
                  <a:schemeClr val="tx1"/>
                </a:solidFill>
                <a:latin typeface="+mj-lt"/>
                <a:ea typeface="+mj-ea"/>
                <a:cs typeface="+mj-cs"/>
              </a:rPr>
              <a:t> </a:t>
            </a:r>
            <a:endParaRPr lang="zh-TW" altLang="zh-TW" sz="3000" kern="1200" dirty="0" smtClean="0">
              <a:solidFill>
                <a:schemeClr val="tx1"/>
              </a:solidFill>
              <a:latin typeface="+mj-lt"/>
              <a:ea typeface="+mj-ea"/>
              <a:cs typeface="+mj-cs"/>
            </a:endParaRPr>
          </a:p>
          <a:p>
            <a:pPr lvl="0" algn="l">
              <a:buNone/>
            </a:pPr>
            <a:r>
              <a:rPr lang="en-US" altLang="zh-TW" sz="3000" kern="1200" dirty="0" smtClean="0">
                <a:solidFill>
                  <a:schemeClr val="tx1"/>
                </a:solidFill>
                <a:latin typeface="+mj-lt"/>
                <a:ea typeface="+mj-ea"/>
                <a:cs typeface="+mj-cs"/>
              </a:rPr>
              <a:t>    However, the treaty does recognize the USA as the principal occupying power in Article 23, while at the same time Article 4(b) verifies that the United States Military Government (USMG) has jurisdiction over Formosa and the Pescadores.</a:t>
            </a:r>
          </a:p>
          <a:p>
            <a:pPr lvl="0" algn="l">
              <a:buNone/>
            </a:pPr>
            <a:endParaRPr lang="zh-TW" altLang="zh-TW" sz="3100" kern="1200" dirty="0" smtClean="0">
              <a:solidFill>
                <a:schemeClr val="tx1"/>
              </a:solidFill>
              <a:latin typeface="+mj-lt"/>
              <a:ea typeface="+mj-ea"/>
              <a:cs typeface="+mj-cs"/>
            </a:endParaRPr>
          </a:p>
          <a:p>
            <a:pPr lvl="0" algn="l">
              <a:buNone/>
            </a:pPr>
            <a:endParaRPr lang="zh-TW" altLang="zh-TW" sz="3100" kern="1200" dirty="0" smtClean="0">
              <a:solidFill>
                <a:schemeClr val="tx1"/>
              </a:solidFill>
              <a:latin typeface="+mj-lt"/>
              <a:ea typeface="+mj-ea"/>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Autofit/>
          </a:bodyPr>
          <a:lstStyle/>
          <a:p>
            <a:pPr lvl="0" algn="l">
              <a:buNone/>
            </a:pPr>
            <a:r>
              <a:rPr lang="en-US" altLang="zh-TW" sz="2800" kern="1200" dirty="0" smtClean="0">
                <a:solidFill>
                  <a:schemeClr val="tx1"/>
                </a:solidFill>
                <a:latin typeface="+mj-lt"/>
                <a:ea typeface="+mj-ea"/>
                <a:cs typeface="+mj-cs"/>
              </a:rPr>
              <a:t>5. The Aug. 5, 1952 peace treaty between the ROC and Japan is commonly called the Treaty of Taipei. In that treaty, the arrangements of the SFPT are fully recognized. </a:t>
            </a:r>
          </a:p>
          <a:p>
            <a:pPr lvl="0" algn="l">
              <a:buNone/>
            </a:pPr>
            <a:r>
              <a:rPr lang="en-US" altLang="zh-TW" sz="2800" kern="1200" dirty="0" smtClean="0">
                <a:solidFill>
                  <a:schemeClr val="tx1"/>
                </a:solidFill>
                <a:latin typeface="+mj-lt"/>
                <a:ea typeface="+mj-ea"/>
                <a:cs typeface="+mj-cs"/>
              </a:rPr>
              <a:t> </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     In fact, the Treaty of Taipei is just a subsidiary treaty under SFPT Article 26. Its provisions cannot be interpreted to exceed the content of the SFPT.</a:t>
            </a:r>
            <a:endParaRPr lang="zh-TW" altLang="zh-TW" sz="2800" kern="1200" dirty="0" smtClean="0">
              <a:solidFill>
                <a:schemeClr val="tx1"/>
              </a:solidFill>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l"/>
            <a:r>
              <a:rPr lang="en-US" altLang="zh-TW" sz="2000" kern="1200" dirty="0" smtClean="0">
                <a:solidFill>
                  <a:schemeClr val="tx1"/>
                </a:solidFill>
                <a:latin typeface="+mj-lt"/>
                <a:ea typeface="+mj-ea"/>
                <a:cs typeface="+mj-cs"/>
              </a:rPr>
              <a:t> </a:t>
            </a:r>
            <a:endParaRPr lang="zh-TW" altLang="en-US" dirty="0"/>
          </a:p>
        </p:txBody>
      </p:sp>
      <p:sp>
        <p:nvSpPr>
          <p:cNvPr id="3" name="內容版面配置區 2"/>
          <p:cNvSpPr>
            <a:spLocks noGrp="1"/>
          </p:cNvSpPr>
          <p:nvPr>
            <p:ph idx="1"/>
          </p:nvPr>
        </p:nvSpPr>
        <p:spPr/>
        <p:txBody>
          <a:bodyPr>
            <a:normAutofit fontScale="92500" lnSpcReduction="20000"/>
          </a:bodyPr>
          <a:lstStyle/>
          <a:p>
            <a:pPr lvl="0" algn="l">
              <a:buNone/>
            </a:pPr>
            <a:r>
              <a:rPr lang="en-US" altLang="zh-TW" sz="3000" kern="1200" dirty="0" smtClean="0">
                <a:solidFill>
                  <a:schemeClr val="tx1"/>
                </a:solidFill>
                <a:latin typeface="+mj-lt"/>
                <a:ea typeface="+mj-ea"/>
                <a:cs typeface="+mj-cs"/>
              </a:rPr>
              <a:t>6. A Mutual Defense Treaty (MDT) between the United States of America and the ROC was concluded in 1955.  The U.S. Senate’s Committee on Foreign Relations issued a report on Feb. 8, 1955 which specified: “It is the view of the Committee that the coming into force of the present treaty will not modify or affect the existing legal status of Formosa and the Pescadores.” </a:t>
            </a:r>
          </a:p>
          <a:p>
            <a:pPr lvl="0" algn="l"/>
            <a:endParaRPr lang="en-US" altLang="zh-TW" sz="3100" kern="1200" dirty="0" smtClean="0">
              <a:solidFill>
                <a:schemeClr val="tx1"/>
              </a:solidFill>
              <a:latin typeface="+mj-lt"/>
              <a:ea typeface="+mj-ea"/>
              <a:cs typeface="+mj-cs"/>
            </a:endParaRPr>
          </a:p>
          <a:p>
            <a:pPr lvl="0" algn="l">
              <a:buNone/>
            </a:pPr>
            <a:r>
              <a:rPr lang="en-US" altLang="zh-TW" sz="2600" kern="1200" dirty="0" smtClean="0">
                <a:solidFill>
                  <a:schemeClr val="tx1"/>
                </a:solidFill>
                <a:latin typeface="+mj-lt"/>
                <a:ea typeface="+mj-ea"/>
                <a:cs typeface="+mj-cs"/>
              </a:rPr>
              <a:t>    (source: Appendix 17 — Report on Mutual Defense Treaty with the Republic of China, U.S. Senate, Committee on Foreign Relations (1955))</a:t>
            </a:r>
            <a:endParaRPr lang="zh-TW" altLang="zh-TW" sz="2600" kern="1200" dirty="0" smtClean="0">
              <a:solidFill>
                <a:schemeClr val="tx1"/>
              </a:solidFill>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9144000" cy="1143000"/>
          </a:xfrm>
        </p:spPr>
        <p:txBody>
          <a:bodyPr>
            <a:noAutofit/>
          </a:bodyPr>
          <a:lstStyle/>
          <a:p>
            <a:r>
              <a:rPr lang="en-US" sz="4000" b="1" dirty="0">
                <a:effectLst>
                  <a:outerShdw blurRad="38100" dist="38100" dir="2700000" algn="tl">
                    <a:srgbClr val="000000">
                      <a:alpha val="43137"/>
                    </a:srgbClr>
                  </a:outerShdw>
                </a:effectLst>
              </a:rPr>
              <a:t>SFPT: Important Articles and Annotations</a:t>
            </a:r>
            <a:endParaRPr lang="en-US" dirty="0"/>
          </a:p>
        </p:txBody>
      </p:sp>
      <p:pic>
        <p:nvPicPr>
          <p:cNvPr id="3074" name="Picture 2" descr="C:\Users\Julian\Documents\Freelancer\PPT Proyect 3\Yoshida_signs_San_Francisco_Peace_Treaty.jpg"/>
          <p:cNvPicPr>
            <a:picLocks noChangeAspect="1" noChangeArrowheads="1"/>
          </p:cNvPicPr>
          <p:nvPr/>
        </p:nvPicPr>
        <p:blipFill>
          <a:blip r:embed="rId3" cstate="print"/>
          <a:srcRect/>
          <a:stretch>
            <a:fillRect/>
          </a:stretch>
        </p:blipFill>
        <p:spPr bwMode="auto">
          <a:xfrm>
            <a:off x="2339752" y="3140968"/>
            <a:ext cx="44450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l"/>
            <a:r>
              <a:rPr lang="en-US" altLang="zh-TW" sz="3100" kern="1200" dirty="0" smtClean="0">
                <a:solidFill>
                  <a:schemeClr val="tx1"/>
                </a:solidFill>
                <a:latin typeface="+mj-lt"/>
                <a:ea typeface="+mj-ea"/>
                <a:cs typeface="+mj-cs"/>
              </a:rPr>
              <a:t> </a:t>
            </a:r>
            <a:endParaRPr lang="zh-TW" altLang="en-US" dirty="0"/>
          </a:p>
        </p:txBody>
      </p:sp>
      <p:sp>
        <p:nvSpPr>
          <p:cNvPr id="3" name="內容版面配置區 2"/>
          <p:cNvSpPr>
            <a:spLocks noGrp="1"/>
          </p:cNvSpPr>
          <p:nvPr>
            <p:ph idx="1"/>
          </p:nvPr>
        </p:nvSpPr>
        <p:spPr/>
        <p:txBody>
          <a:bodyPr>
            <a:normAutofit/>
          </a:bodyPr>
          <a:lstStyle/>
          <a:p>
            <a:pPr lvl="0" algn="l">
              <a:buNone/>
            </a:pPr>
            <a:r>
              <a:rPr lang="en-US" altLang="zh-TW" sz="2800" kern="1200" dirty="0" smtClean="0">
                <a:solidFill>
                  <a:schemeClr val="tx1"/>
                </a:solidFill>
                <a:latin typeface="+mj-lt"/>
                <a:ea typeface="+mj-ea"/>
                <a:cs typeface="+mj-cs"/>
              </a:rPr>
              <a:t>7. In other words, the MDT did not recognize Taiwan as part of the national territory of the ROC.</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 </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8. The 1979 Taiwan Relations Act (TRA) and the Joint USA-PRC </a:t>
            </a:r>
            <a:r>
              <a:rPr lang="en-US" altLang="zh-TW" sz="2800" kern="1200" dirty="0" err="1" smtClean="0">
                <a:solidFill>
                  <a:schemeClr val="tx1"/>
                </a:solidFill>
                <a:latin typeface="+mj-lt"/>
                <a:ea typeface="+mj-ea"/>
                <a:cs typeface="+mj-cs"/>
              </a:rPr>
              <a:t>Communiques</a:t>
            </a:r>
            <a:r>
              <a:rPr lang="en-US" altLang="zh-TW" sz="2800" kern="1200" dirty="0" smtClean="0">
                <a:solidFill>
                  <a:schemeClr val="tx1"/>
                </a:solidFill>
                <a:latin typeface="+mj-lt"/>
                <a:ea typeface="+mj-ea"/>
                <a:cs typeface="+mj-cs"/>
              </a:rPr>
              <a:t> of 1972, 1979, or 1982, have a lower legal weight than the SFPT.  Hence, their contents cannot be interpreted to supersede the specifications of the SFPT.</a:t>
            </a:r>
            <a:endParaRPr lang="zh-TW" altLang="zh-TW" sz="2800" kern="1200" dirty="0" smtClean="0">
              <a:solidFill>
                <a:schemeClr val="tx1"/>
              </a:solidFill>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l"/>
            <a:r>
              <a:rPr lang="en-US" altLang="zh-TW" sz="3100" kern="1200" dirty="0" smtClean="0">
                <a:solidFill>
                  <a:schemeClr val="tx1"/>
                </a:solidFill>
                <a:latin typeface="+mj-lt"/>
                <a:ea typeface="+mj-ea"/>
                <a:cs typeface="+mj-cs"/>
              </a:rPr>
              <a:t> </a:t>
            </a:r>
            <a:endParaRPr lang="zh-TW" altLang="en-US" dirty="0"/>
          </a:p>
        </p:txBody>
      </p:sp>
      <p:sp>
        <p:nvSpPr>
          <p:cNvPr id="3" name="內容版面配置區 2"/>
          <p:cNvSpPr>
            <a:spLocks noGrp="1"/>
          </p:cNvSpPr>
          <p:nvPr>
            <p:ph idx="1"/>
          </p:nvPr>
        </p:nvSpPr>
        <p:spPr/>
        <p:txBody>
          <a:bodyPr>
            <a:noAutofit/>
          </a:bodyPr>
          <a:lstStyle/>
          <a:p>
            <a:pPr lvl="0" algn="l">
              <a:buNone/>
            </a:pPr>
            <a:r>
              <a:rPr lang="en-US" altLang="zh-TW" sz="2800" kern="1200" dirty="0" smtClean="0">
                <a:solidFill>
                  <a:schemeClr val="tx1"/>
                </a:solidFill>
                <a:latin typeface="+mj-lt"/>
                <a:ea typeface="+mj-ea"/>
                <a:cs typeface="+mj-cs"/>
              </a:rPr>
              <a:t>9. Under the Taiwan Relations Act (TRA), the United States does not recognize the terminology of "Republic of China" after Jan. 1, 1979. </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 </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10. On Jan. 1, 2002, Taiwan was admitted to the World Trade Organization (WTO) as an "independent customs territory."  The concept of independent customs territory arises from military occupation. For reference, see the Supreme Court case of Fleming v. Page (1850).</a:t>
            </a:r>
            <a:endParaRPr lang="zh-TW" altLang="zh-TW" sz="2800" kern="1200" dirty="0" smtClean="0">
              <a:solidFill>
                <a:schemeClr val="tx1"/>
              </a:solidFill>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l"/>
            <a:r>
              <a:rPr lang="en-US" altLang="zh-TW" sz="3100" kern="1200" dirty="0" smtClean="0">
                <a:solidFill>
                  <a:schemeClr val="tx1"/>
                </a:solidFill>
                <a:latin typeface="+mj-lt"/>
                <a:ea typeface="+mj-ea"/>
                <a:cs typeface="+mj-cs"/>
              </a:rPr>
              <a:t> </a:t>
            </a:r>
            <a:endParaRPr lang="zh-TW" altLang="en-US" dirty="0"/>
          </a:p>
        </p:txBody>
      </p:sp>
      <p:sp>
        <p:nvSpPr>
          <p:cNvPr id="3" name="內容版面配置區 2"/>
          <p:cNvSpPr>
            <a:spLocks noGrp="1"/>
          </p:cNvSpPr>
          <p:nvPr>
            <p:ph idx="1"/>
          </p:nvPr>
        </p:nvSpPr>
        <p:spPr/>
        <p:txBody>
          <a:bodyPr>
            <a:normAutofit/>
          </a:bodyPr>
          <a:lstStyle/>
          <a:p>
            <a:pPr lvl="0" algn="l">
              <a:buNone/>
            </a:pPr>
            <a:r>
              <a:rPr lang="en-US" altLang="zh-TW" sz="2800" kern="1200" dirty="0" smtClean="0">
                <a:solidFill>
                  <a:schemeClr val="tx1"/>
                </a:solidFill>
                <a:latin typeface="+mj-lt"/>
                <a:ea typeface="+mj-ea"/>
                <a:cs typeface="+mj-cs"/>
              </a:rPr>
              <a:t>11. On Oct. 25, 2004, former Secretary of State Colin Powell stated: "Taiwan is not independent. It does not enjoy sovereignty as a nation." </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 </a:t>
            </a:r>
            <a:endParaRPr lang="zh-TW" altLang="zh-TW" sz="2800" kern="1200" dirty="0" smtClean="0">
              <a:solidFill>
                <a:schemeClr val="tx1"/>
              </a:solidFill>
              <a:latin typeface="+mj-lt"/>
              <a:ea typeface="+mj-ea"/>
              <a:cs typeface="+mj-cs"/>
            </a:endParaRPr>
          </a:p>
          <a:p>
            <a:pPr lvl="0" algn="l">
              <a:buNone/>
            </a:pPr>
            <a:r>
              <a:rPr lang="en-US" altLang="zh-TW" sz="2800" kern="1200" dirty="0" smtClean="0">
                <a:solidFill>
                  <a:schemeClr val="tx1"/>
                </a:solidFill>
                <a:latin typeface="+mj-lt"/>
                <a:ea typeface="+mj-ea"/>
                <a:cs typeface="+mj-cs"/>
              </a:rPr>
              <a:t>12. In summary, whether considered from the viewpoint of U.S. law, or international law, Taiwan territory is not a part of the Republic of China. </a:t>
            </a:r>
            <a:endParaRPr lang="zh-TW" altLang="zh-TW" sz="2800" kern="1200" dirty="0" smtClean="0">
              <a:solidFill>
                <a:schemeClr val="tx1"/>
              </a:solidFill>
              <a:latin typeface="+mj-lt"/>
              <a:ea typeface="+mj-ea"/>
              <a:cs typeface="+mj-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l"/>
            <a:r>
              <a:rPr lang="en-US" altLang="zh-TW" sz="3100" kern="1200" dirty="0" smtClean="0">
                <a:solidFill>
                  <a:schemeClr val="tx1"/>
                </a:solidFill>
                <a:latin typeface="+mj-lt"/>
                <a:ea typeface="+mj-ea"/>
                <a:cs typeface="+mj-cs"/>
              </a:rPr>
              <a:t> </a:t>
            </a:r>
            <a:endParaRPr lang="zh-TW" altLang="en-US" dirty="0"/>
          </a:p>
        </p:txBody>
      </p:sp>
      <p:sp>
        <p:nvSpPr>
          <p:cNvPr id="3" name="內容版面配置區 2"/>
          <p:cNvSpPr>
            <a:spLocks noGrp="1"/>
          </p:cNvSpPr>
          <p:nvPr>
            <p:ph idx="1"/>
          </p:nvPr>
        </p:nvSpPr>
        <p:spPr/>
        <p:txBody>
          <a:bodyPr/>
          <a:lstStyle/>
          <a:p>
            <a:pPr lvl="0" algn="l">
              <a:buNone/>
            </a:pPr>
            <a:r>
              <a:rPr lang="en-US" altLang="zh-TW" sz="3100" kern="1200" dirty="0" smtClean="0">
                <a:solidFill>
                  <a:schemeClr val="tx1"/>
                </a:solidFill>
                <a:latin typeface="+mj-lt"/>
                <a:ea typeface="+mj-ea"/>
                <a:cs typeface="+mj-cs"/>
              </a:rPr>
              <a:t>    </a:t>
            </a:r>
            <a:r>
              <a:rPr lang="en-US" altLang="zh-TW" sz="2800" kern="1200" dirty="0" smtClean="0">
                <a:solidFill>
                  <a:schemeClr val="tx1"/>
                </a:solidFill>
                <a:latin typeface="+mj-lt"/>
                <a:ea typeface="+mj-ea"/>
                <a:cs typeface="+mj-cs"/>
              </a:rPr>
              <a:t>Moreover, in Taiwan, the promulgation of the ROC Constitution and the classification of Taiwan people as ROC citizens are both without legal basis.</a:t>
            </a:r>
            <a:endParaRPr lang="zh-TW" altLang="zh-TW" sz="3100" kern="1200" dirty="0" smtClean="0">
              <a:solidFill>
                <a:schemeClr val="tx1"/>
              </a:solidFill>
              <a:latin typeface="+mj-lt"/>
              <a:ea typeface="+mj-ea"/>
              <a:cs typeface="+mj-cs"/>
            </a:endParaRPr>
          </a:p>
          <a:p>
            <a:endParaRPr lang="zh-TW"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Map-Pacific.jpg"/>
          <p:cNvPicPr>
            <a:picLocks noGrp="1" noChangeAspect="1"/>
          </p:cNvPicPr>
          <p:nvPr>
            <p:ph idx="1"/>
          </p:nvPr>
        </p:nvPicPr>
        <p:blipFill>
          <a:blip r:embed="rId2" cstate="print"/>
          <a:stretch>
            <a:fillRect/>
          </a:stretch>
        </p:blipFill>
        <p:spPr>
          <a:xfrm>
            <a:off x="0" y="551859"/>
            <a:ext cx="9144000" cy="568545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064000" y="0"/>
            <a:ext cx="1080000" cy="68580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0"/>
            <a:ext cx="1080000" cy="6858000"/>
          </a:xfrm>
          <a:prstGeom prst="rect">
            <a:avLst/>
          </a:prstGeom>
          <a:noFill/>
          <a:ln w="9525">
            <a:noFill/>
            <a:miter lim="800000"/>
            <a:headEnd/>
            <a:tailEnd/>
          </a:ln>
        </p:spPr>
      </p:pic>
      <p:sp>
        <p:nvSpPr>
          <p:cNvPr id="2" name="1 Título"/>
          <p:cNvSpPr>
            <a:spLocks noGrp="1"/>
          </p:cNvSpPr>
          <p:nvPr>
            <p:ph type="title"/>
          </p:nvPr>
        </p:nvSpPr>
        <p:spPr>
          <a:xfrm>
            <a:off x="1115616" y="188640"/>
            <a:ext cx="6912768" cy="868958"/>
          </a:xfrm>
          <a:noFill/>
        </p:spPr>
        <p:txBody>
          <a:bodyPr/>
          <a:lstStyle/>
          <a:p>
            <a:pPr algn="l"/>
            <a:r>
              <a:rPr lang="en-US" b="1" dirty="0"/>
              <a:t>Article 2</a:t>
            </a:r>
            <a:endParaRPr lang="en-US" dirty="0"/>
          </a:p>
        </p:txBody>
      </p:sp>
      <p:sp>
        <p:nvSpPr>
          <p:cNvPr id="3" name="2 Marcador de contenido"/>
          <p:cNvSpPr>
            <a:spLocks noGrp="1"/>
          </p:cNvSpPr>
          <p:nvPr>
            <p:ph idx="1"/>
          </p:nvPr>
        </p:nvSpPr>
        <p:spPr>
          <a:xfrm>
            <a:off x="1115616" y="1052736"/>
            <a:ext cx="6912768" cy="5688632"/>
          </a:xfrm>
          <a:noFill/>
        </p:spPr>
        <p:txBody>
          <a:bodyPr>
            <a:normAutofit fontScale="25000" lnSpcReduction="20000"/>
          </a:bodyPr>
          <a:lstStyle/>
          <a:p>
            <a:pPr marL="514350" indent="-514350" algn="just">
              <a:spcBef>
                <a:spcPts val="1800"/>
              </a:spcBef>
              <a:buFont typeface="+mj-lt"/>
              <a:buAutoNum type="alphaLcParenR"/>
            </a:pPr>
            <a:r>
              <a:rPr lang="en-US" sz="7200" dirty="0"/>
              <a:t>Japan recognizing the independence of Korea, renounces all right, title and claim to Korea, including the islands of Quelpart, Port Hamilton and Dagelet. </a:t>
            </a:r>
          </a:p>
          <a:p>
            <a:pPr marL="514350" indent="-514350" algn="just">
              <a:spcBef>
                <a:spcPts val="1800"/>
              </a:spcBef>
              <a:buFont typeface="+mj-lt"/>
              <a:buAutoNum type="alphaLcParenR"/>
            </a:pPr>
            <a:r>
              <a:rPr lang="en-US" sz="7200" dirty="0"/>
              <a:t>Japan renounces all right, title and claim to Formosa and the Pescadores. </a:t>
            </a:r>
          </a:p>
          <a:p>
            <a:pPr marL="514350" indent="-514350" algn="just">
              <a:spcBef>
                <a:spcPts val="1800"/>
              </a:spcBef>
              <a:buFont typeface="+mj-lt"/>
              <a:buAutoNum type="alphaLcParenR"/>
            </a:pPr>
            <a:r>
              <a:rPr lang="en-US" sz="7200" dirty="0"/>
              <a:t>Japan renounces all right, title and claim to the Kurile Islands, and to that portion of Sakhalin and the islands adjacent to it over which Japan acquired sovereignty as a consequence of the Treaty of Portsmouth of 5 September 1905. </a:t>
            </a:r>
          </a:p>
          <a:p>
            <a:pPr marL="514350" indent="-514350" algn="just">
              <a:spcBef>
                <a:spcPts val="1800"/>
              </a:spcBef>
              <a:buFont typeface="+mj-lt"/>
              <a:buAutoNum type="alphaLcParenR"/>
            </a:pPr>
            <a:r>
              <a:rPr lang="en-US" sz="7200" dirty="0"/>
              <a:t>Japan renounces all right, title and claim in connection with the League of Nations Mandate System, and accepts the action of the United Nations Security Council of 2 April 1947, extending the trusteeship system to the Pacific Islands formerly under mandate to Japan. </a:t>
            </a:r>
          </a:p>
          <a:p>
            <a:pPr marL="514350" indent="-514350" algn="just">
              <a:spcBef>
                <a:spcPts val="1800"/>
              </a:spcBef>
              <a:buFont typeface="+mj-lt"/>
              <a:buAutoNum type="alphaLcParenR"/>
            </a:pPr>
            <a:r>
              <a:rPr lang="en-US" sz="7200" dirty="0"/>
              <a:t>Japan renounces all claim to any right or title to or interest in connection with any part of the Antarctic area, whether deriving from the activities of Japanese nationals or otherwise. </a:t>
            </a:r>
          </a:p>
          <a:p>
            <a:pPr marL="514350" indent="-514350" algn="just">
              <a:spcBef>
                <a:spcPts val="1800"/>
              </a:spcBef>
              <a:buFont typeface="+mj-lt"/>
              <a:buAutoNum type="alphaLcParenR"/>
            </a:pPr>
            <a:r>
              <a:rPr lang="en-US" sz="7200" dirty="0"/>
              <a:t>Japan renounces all right, title and claim to the Spratly Islands and to the </a:t>
            </a:r>
            <a:r>
              <a:rPr lang="en-US" sz="7200" dirty="0" err="1"/>
              <a:t>Paracel</a:t>
            </a:r>
            <a:r>
              <a:rPr lang="en-US" sz="7200" dirty="0"/>
              <a:t> Islands.</a:t>
            </a:r>
            <a:endParaRPr lang="es-ES" sz="7200" dirty="0"/>
          </a:p>
          <a:p>
            <a:pPr>
              <a:buNone/>
            </a:pPr>
            <a:endParaRPr lang="es-ES" dirty="0"/>
          </a:p>
        </p:txBody>
      </p:sp>
      <p:sp>
        <p:nvSpPr>
          <p:cNvPr id="10" name="9 Elipse"/>
          <p:cNvSpPr/>
          <p:nvPr/>
        </p:nvSpPr>
        <p:spPr>
          <a:xfrm>
            <a:off x="5148064" y="116632"/>
            <a:ext cx="2016224" cy="864096"/>
          </a:xfrm>
          <a:prstGeom prst="ellipse">
            <a:avLst/>
          </a:prstGeom>
          <a:blipFill>
            <a:blip r:embed="rId5" cstate="print"/>
            <a:stretch>
              <a:fillRect/>
            </a:stretch>
          </a:blipFill>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8 Rectángulo"/>
          <p:cNvSpPr/>
          <p:nvPr/>
        </p:nvSpPr>
        <p:spPr>
          <a:xfrm>
            <a:off x="5314931" y="44624"/>
            <a:ext cx="156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i="1" dirty="0">
                <a:ln w="11430"/>
                <a:solidFill>
                  <a:schemeClr val="tx2">
                    <a:lumMod val="60000"/>
                    <a:lumOff val="40000"/>
                  </a:schemeClr>
                </a:solidFill>
                <a:effectLst>
                  <a:outerShdw blurRad="50800" dist="39000" dir="5460000" algn="tl">
                    <a:srgbClr val="000000">
                      <a:alpha val="38000"/>
                    </a:srgbClr>
                  </a:outerShdw>
                </a:effectLst>
              </a:rPr>
              <a:t>SFPT</a:t>
            </a:r>
          </a:p>
        </p:txBody>
      </p:sp>
      <p:sp>
        <p:nvSpPr>
          <p:cNvPr id="11" name="10 CuadroTexto"/>
          <p:cNvSpPr txBox="1"/>
          <p:nvPr/>
        </p:nvSpPr>
        <p:spPr>
          <a:xfrm>
            <a:off x="8100392" y="5733256"/>
            <a:ext cx="1043608" cy="92333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April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28, </a:t>
            </a:r>
          </a:p>
          <a:p>
            <a:pPr algn="ctr"/>
            <a:r>
              <a:rPr lang="es-ES" b="1" spc="50" dirty="0">
                <a:ln w="11430">
                  <a:solidFill>
                    <a:schemeClr val="accent6"/>
                  </a:solidFill>
                </a:ln>
                <a:solidFill>
                  <a:schemeClr val="accent6">
                    <a:lumMod val="75000"/>
                  </a:schemeClr>
                </a:solidFill>
                <a:effectLst>
                  <a:glow rad="101600">
                    <a:schemeClr val="accent6">
                      <a:satMod val="175000"/>
                      <a:alpha val="40000"/>
                    </a:schemeClr>
                  </a:glow>
                  <a:outerShdw blurRad="76200" dist="50800" dir="5400000" algn="tl" rotWithShape="0">
                    <a:srgbClr val="000000">
                      <a:alpha val="65000"/>
                    </a:srgbClr>
                  </a:outerShdw>
                </a:effectLst>
              </a:rPr>
              <a:t>1952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Título"/>
          <p:cNvSpPr>
            <a:spLocks noGrp="1"/>
          </p:cNvSpPr>
          <p:nvPr>
            <p:ph type="ctrTitle"/>
          </p:nvPr>
        </p:nvSpPr>
        <p:spPr>
          <a:xfrm>
            <a:off x="971600" y="332656"/>
            <a:ext cx="7848872" cy="935455"/>
          </a:xfrm>
          <a:noFill/>
        </p:spPr>
        <p:txBody>
          <a:bodyPr>
            <a:normAutofit/>
          </a:bodyPr>
          <a:lstStyle/>
          <a:p>
            <a:pPr algn="l"/>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Khmer UI" pitchFamily="34" charset="0"/>
                <a:cs typeface="Khmer UI" pitchFamily="34" charset="0"/>
              </a:rPr>
              <a:t>ANNOTATIONS to Article 2</a:t>
            </a:r>
          </a:p>
        </p:txBody>
      </p:sp>
      <p:sp>
        <p:nvSpPr>
          <p:cNvPr id="3" name="2 Marcador de contenido"/>
          <p:cNvSpPr>
            <a:spLocks noGrp="1"/>
          </p:cNvSpPr>
          <p:nvPr>
            <p:ph type="subTitle" idx="1"/>
          </p:nvPr>
        </p:nvSpPr>
        <p:spPr>
          <a:xfrm>
            <a:off x="971600" y="1357298"/>
            <a:ext cx="7848872" cy="4808006"/>
          </a:xfrm>
          <a:noFill/>
        </p:spPr>
        <p:txBody>
          <a:bodyPr>
            <a:normAutofit fontScale="25000" lnSpcReduction="20000"/>
          </a:bodyPr>
          <a:lstStyle/>
          <a:p>
            <a:pPr marL="0" algn="l">
              <a:buNone/>
            </a:pPr>
            <a:r>
              <a:rPr lang="en-US" sz="7200" dirty="0">
                <a:solidFill>
                  <a:schemeClr val="tx1"/>
                </a:solidFill>
              </a:rPr>
              <a:t>In this Article, Japan renounced all rights over Taiwan, but no "receiving country" was designated. Unquestionably, Taiwan was not given to "China." However, the question arises: "How is this Article to be interpreted?"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Some scholars go so far as to claim that according to the wording of this Article, Taiwan has become </a:t>
            </a:r>
            <a:r>
              <a:rPr lang="en-US" sz="7200" i="1" dirty="0">
                <a:solidFill>
                  <a:schemeClr val="tx1"/>
                </a:solidFill>
              </a:rPr>
              <a:t>terra </a:t>
            </a:r>
            <a:r>
              <a:rPr lang="en-US" sz="7200" i="1" dirty="0" err="1">
                <a:solidFill>
                  <a:schemeClr val="tx1"/>
                </a:solidFill>
              </a:rPr>
              <a:t>derelicta</a:t>
            </a:r>
            <a:r>
              <a:rPr lang="en-US" sz="7200" i="1" dirty="0">
                <a:solidFill>
                  <a:schemeClr val="tx1"/>
                </a:solidFill>
              </a:rPr>
              <a:t> </a:t>
            </a:r>
            <a:r>
              <a:rPr lang="en-US" sz="7200" dirty="0">
                <a:solidFill>
                  <a:schemeClr val="tx1"/>
                </a:solidFill>
              </a:rPr>
              <a:t>or </a:t>
            </a:r>
            <a:r>
              <a:rPr lang="en-US" sz="7200" i="1" dirty="0">
                <a:solidFill>
                  <a:schemeClr val="tx1"/>
                </a:solidFill>
              </a:rPr>
              <a:t>terra nullius</a:t>
            </a:r>
            <a:r>
              <a:rPr lang="en-US" sz="7200" dirty="0">
                <a:solidFill>
                  <a:schemeClr val="tx1"/>
                </a:solidFill>
              </a:rPr>
              <a:t>, available for any country to annex. However, such an interpretation totally ignores the “laws of war” of the post-Napoleonic period.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Notably, the U.S. Dept. of State made a clear statement in the 1961 </a:t>
            </a:r>
            <a:r>
              <a:rPr lang="en-US" sz="7200" dirty="0" err="1">
                <a:solidFill>
                  <a:schemeClr val="tx1"/>
                </a:solidFill>
              </a:rPr>
              <a:t>Czyzak</a:t>
            </a:r>
            <a:r>
              <a:rPr lang="en-US" sz="7200" dirty="0">
                <a:solidFill>
                  <a:schemeClr val="tx1"/>
                </a:solidFill>
              </a:rPr>
              <a:t> Memorandum and the 1971 Starr Memorandum, quoting from the Senate Committee on Foreign Relations Report on the Treaty, dated Feb. 14, 1952: </a:t>
            </a:r>
            <a:r>
              <a:rPr lang="en-US" sz="7200" dirty="0">
                <a:solidFill>
                  <a:schemeClr val="tx1"/>
                </a:solidFill>
                <a:latin typeface="Times New Roman" pitchFamily="18" charset="0"/>
                <a:cs typeface="Times New Roman" pitchFamily="18" charset="0"/>
              </a:rPr>
              <a:t>It is important to remember that Article 2 is a </a:t>
            </a:r>
            <a:r>
              <a:rPr lang="en-US" sz="7200" dirty="0" err="1">
                <a:solidFill>
                  <a:schemeClr val="tx1"/>
                </a:solidFill>
                <a:latin typeface="Times New Roman" pitchFamily="18" charset="0"/>
                <a:cs typeface="Times New Roman" pitchFamily="18" charset="0"/>
              </a:rPr>
              <a:t>renunciatory</a:t>
            </a:r>
            <a:r>
              <a:rPr lang="en-US" sz="7200" dirty="0">
                <a:solidFill>
                  <a:schemeClr val="tx1"/>
                </a:solidFill>
                <a:latin typeface="Times New Roman" pitchFamily="18" charset="0"/>
                <a:cs typeface="Times New Roman" pitchFamily="18" charset="0"/>
              </a:rPr>
              <a:t> article and makes no provision for the power or powers which are to succeed Japan in the possession of and sovereignty over the ceded territory. </a:t>
            </a:r>
            <a:r>
              <a:rPr lang="en-US" sz="7200" dirty="0">
                <a:solidFill>
                  <a:schemeClr val="tx1"/>
                </a:solidFill>
              </a:rPr>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While it is true that the treaty has made no “final disposition” of Taiwan, it has made a “temporary disposition.” In recognition of the United States' role as the conqueror of Taiwan, Article 4(b) has confirmed that Taiwan is under the jurisdiction of the military arm of the U.S. government. This is USMG. </a:t>
            </a:r>
            <a:br>
              <a:rPr lang="en-US" sz="7200" dirty="0">
                <a:solidFill>
                  <a:schemeClr val="tx1"/>
                </a:solidFill>
              </a:rPr>
            </a:br>
            <a:r>
              <a:rPr lang="en-US" sz="7200" dirty="0">
                <a:solidFill>
                  <a:schemeClr val="tx1"/>
                </a:solidFill>
              </a:rPr>
              <a:t/>
            </a:r>
            <a:br>
              <a:rPr lang="en-US" sz="7200" dirty="0">
                <a:solidFill>
                  <a:schemeClr val="tx1"/>
                </a:solidFill>
              </a:rPr>
            </a:br>
            <a:r>
              <a:rPr lang="en-US" sz="7200" dirty="0">
                <a:solidFill>
                  <a:schemeClr val="tx1"/>
                </a:solidFill>
              </a:rPr>
              <a:t>For reference, also see the definition of cede.</a:t>
            </a:r>
          </a:p>
          <a:p>
            <a:pPr marL="0">
              <a:buNone/>
            </a:pPr>
            <a:endParaRPr lang="en-US" dirty="0"/>
          </a:p>
          <a:p>
            <a:pPr marL="0">
              <a:buNone/>
            </a:pPr>
            <a:endParaRPr lang="en-US" dirty="0"/>
          </a:p>
          <a:p>
            <a:pPr marL="0">
              <a:buNone/>
            </a:pPr>
            <a:endParaRPr lang="en-US" dirty="0">
              <a:solidFill>
                <a:schemeClr val="bg1"/>
              </a:solidFill>
            </a:endParaRPr>
          </a:p>
          <a:p>
            <a:pPr marL="0">
              <a:buNone/>
            </a:pP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3501008"/>
            <a:ext cx="7200800" cy="2160240"/>
          </a:xfrm>
          <a:noFill/>
        </p:spPr>
        <p:txBody>
          <a:bodyPr>
            <a:normAutofit/>
          </a:bodyPr>
          <a:lstStyle/>
          <a:p>
            <a:pPr marL="0" algn="ctr">
              <a:buNone/>
            </a:pPr>
            <a:r>
              <a:rPr lang="en-US" sz="2000" b="1" dirty="0">
                <a:latin typeface="Cambria" pitchFamily="18" charset="0"/>
              </a:rPr>
              <a:t>Note:</a:t>
            </a:r>
            <a:r>
              <a:rPr lang="en-US" sz="1800" dirty="0">
                <a:latin typeface="Cambria" pitchFamily="18" charset="0"/>
              </a:rPr>
              <a:t> </a:t>
            </a:r>
          </a:p>
          <a:p>
            <a:pPr marL="0">
              <a:buNone/>
            </a:pPr>
            <a:r>
              <a:rPr lang="en-US" sz="1600" dirty="0">
                <a:latin typeface="Cambria" pitchFamily="18" charset="0"/>
              </a:rPr>
              <a:t>According to the dictionary definition of cede as given above, there is no strict requirement that a "receiving country" be designated in order to complete the act of ceding, or making a cession. </a:t>
            </a:r>
            <a:br>
              <a:rPr lang="en-US" sz="1600" dirty="0">
                <a:latin typeface="Cambria" pitchFamily="18" charset="0"/>
              </a:rPr>
            </a:br>
            <a:r>
              <a:rPr lang="en-US" sz="1600" dirty="0">
                <a:latin typeface="Cambria" pitchFamily="18" charset="0"/>
              </a:rPr>
              <a:t/>
            </a:r>
            <a:br>
              <a:rPr lang="en-US" sz="1600" dirty="0">
                <a:latin typeface="Cambria" pitchFamily="18" charset="0"/>
              </a:rPr>
            </a:br>
            <a:r>
              <a:rPr lang="en-US" sz="1600" dirty="0">
                <a:latin typeface="Cambria" pitchFamily="18" charset="0"/>
              </a:rPr>
              <a:t>When territory is ceded without the specification of a "receiving country" it may simply be called a limbo cession.</a:t>
            </a:r>
          </a:p>
          <a:p>
            <a:endParaRPr lang="es-ES" dirty="0"/>
          </a:p>
        </p:txBody>
      </p:sp>
      <p:sp>
        <p:nvSpPr>
          <p:cNvPr id="4" name="2 Marcador de contenido"/>
          <p:cNvSpPr txBox="1">
            <a:spLocks/>
          </p:cNvSpPr>
          <p:nvPr/>
        </p:nvSpPr>
        <p:spPr>
          <a:xfrm>
            <a:off x="972000" y="980728"/>
            <a:ext cx="7200000" cy="2160240"/>
          </a:xfrm>
          <a:prstGeom prst="rect">
            <a:avLst/>
          </a:prstGeom>
          <a:noFill/>
        </p:spPr>
        <p:txBody>
          <a:bodyPr vert="horz" lIns="91440" tIns="45720" rIns="91440" bIns="45720" rtlCol="0">
            <a:normAutofit/>
          </a:bodyPr>
          <a:lstStyle/>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chemeClr val="tx1"/>
                </a:solidFill>
                <a:effectLst/>
                <a:uLnTx/>
                <a:uFillTx/>
                <a:latin typeface="Cambria" pitchFamily="18" charset="0"/>
                <a:ea typeface="+mn-ea"/>
                <a:cs typeface="+mn-cs"/>
              </a:rPr>
              <a:t>cede:</a:t>
            </a:r>
            <a:r>
              <a:rPr kumimoji="0" lang="en-US" sz="2000" b="0" i="0" u="none" strike="noStrike" kern="1200" cap="none" spc="0" normalizeH="0" baseline="0" noProof="0" dirty="0">
                <a:ln>
                  <a:noFill/>
                </a:ln>
                <a:solidFill>
                  <a:schemeClr val="tx1"/>
                </a:solidFill>
                <a:effectLst/>
                <a:uLnTx/>
                <a:uFillTx/>
                <a:latin typeface="Cambria" pitchFamily="18" charset="0"/>
                <a:ea typeface="+mn-ea"/>
                <a:cs typeface="+mn-cs"/>
              </a:rPr>
              <a:t> </a:t>
            </a:r>
          </a:p>
          <a:p>
            <a:pPr marL="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0" u="none" strike="noStrike" kern="1200" cap="none" spc="0" normalizeH="0" baseline="0" noProof="0" dirty="0">
                <a:ln>
                  <a:noFill/>
                </a:ln>
                <a:solidFill>
                  <a:schemeClr val="tx1"/>
                </a:solidFill>
                <a:effectLst/>
                <a:uLnTx/>
                <a:uFillTx/>
                <a:latin typeface="Cambria" pitchFamily="18" charset="0"/>
                <a:ea typeface="+mn-ea"/>
                <a:cs typeface="+mn-cs"/>
              </a:rPr>
              <a:t>[ DEFINITION ]</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tx1"/>
                </a:solidFill>
                <a:effectLst/>
                <a:uLnTx/>
                <a:uFillTx/>
                <a:latin typeface="Cambria" pitchFamily="18" charset="0"/>
                <a:ea typeface="+mn-ea"/>
                <a:cs typeface="+mn-cs"/>
              </a:rPr>
              <a:t>(1) to surrender possession of, especially by treaty, (2) to transfer control of or sovereignty over specific property or territory, especially by treaty, (3) to surrender or give up something such as land, rights, or power, (4) [noun] cession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2216</Words>
  <Application>Microsoft Office PowerPoint</Application>
  <PresentationFormat>如螢幕大小 (4:3)</PresentationFormat>
  <Paragraphs>187</Paragraphs>
  <Slides>46</Slides>
  <Notes>1</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Tema de Office</vt:lpstr>
      <vt:lpstr>Taiwan's Legal Status:   An Overview of the  San Francisco Peace Treaty </vt:lpstr>
      <vt:lpstr>Preliminary Issues for a Discussion of the  San Francisco Peace Treaty (SFPT) under U.S. law</vt:lpstr>
      <vt:lpstr>What is the legal status of the SFPT under U.S. law?</vt:lpstr>
      <vt:lpstr>SFPT: Important Articles and Annotations</vt:lpstr>
      <vt:lpstr>投影片 5</vt:lpstr>
      <vt:lpstr>Article 2</vt:lpstr>
      <vt:lpstr>ANNOTATIONS to Article 2</vt:lpstr>
      <vt:lpstr>投影片 8</vt:lpstr>
      <vt:lpstr>投影片 9</vt:lpstr>
      <vt:lpstr>Article 3</vt:lpstr>
      <vt:lpstr>ANNOTATIONS to Article 3</vt:lpstr>
      <vt:lpstr>投影片 12</vt:lpstr>
      <vt:lpstr>Article 4</vt:lpstr>
      <vt:lpstr>ANNOTATIONS to Article 4</vt:lpstr>
      <vt:lpstr>ANNOTATIONS to Article 4</vt:lpstr>
      <vt:lpstr>ANNOTATIONS to Article 4</vt:lpstr>
      <vt:lpstr>投影片 17</vt:lpstr>
      <vt:lpstr>投影片 18</vt:lpstr>
      <vt:lpstr>投影片 19</vt:lpstr>
      <vt:lpstr>Article 6</vt:lpstr>
      <vt:lpstr>ANNOTATIONS to Article 6</vt:lpstr>
      <vt:lpstr>投影片 22</vt:lpstr>
      <vt:lpstr>Article 21</vt:lpstr>
      <vt:lpstr>ANNOTATIONS to Article 21</vt:lpstr>
      <vt:lpstr>投影片 25</vt:lpstr>
      <vt:lpstr>Article 23</vt:lpstr>
      <vt:lpstr>ANNOTATIONS to Article 23</vt:lpstr>
      <vt:lpstr>ANNOTATIONS to Article 23</vt:lpstr>
      <vt:lpstr>Taiwan: Allied Occupation or American Occupation?</vt:lpstr>
      <vt:lpstr>投影片 30</vt:lpstr>
      <vt:lpstr>投影片 31</vt:lpstr>
      <vt:lpstr>Article 25</vt:lpstr>
      <vt:lpstr>ANNOTATIONS to Article 25</vt:lpstr>
      <vt:lpstr>  An Overview of the  San Francisco Peace Treaty   Important Notes regarding Taiwan’s  Legal Status:    The military occupation of "Formosa &amp; the Pescadores" (aka Taiwan) began on October 25, 1945, with the surrender of Japanese troops.  </vt:lpstr>
      <vt:lpstr> </vt:lpstr>
      <vt:lpstr>投影片 36</vt:lpstr>
      <vt:lpstr>投影片 37</vt:lpstr>
      <vt:lpstr>投影片 38</vt:lpstr>
      <vt:lpstr> </vt:lpstr>
      <vt:lpstr> </vt:lpstr>
      <vt:lpstr> </vt:lpstr>
      <vt:lpstr> </vt:lpstr>
      <vt:lpstr> </vt:lpstr>
      <vt:lpstr>投影片 44</vt:lpstr>
      <vt:lpstr>投影片 45</vt:lpstr>
      <vt:lpstr>投影片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Taiwan's Legal Status:  An Overview of the San Francisco Peace Treaty</dc:title>
  <dc:creator>Julian</dc:creator>
  <cp:lastModifiedBy>User</cp:lastModifiedBy>
  <cp:revision>62</cp:revision>
  <dcterms:created xsi:type="dcterms:W3CDTF">2014-11-07T12:31:36Z</dcterms:created>
  <dcterms:modified xsi:type="dcterms:W3CDTF">2019-01-21T06:36:34Z</dcterms:modified>
</cp:coreProperties>
</file>